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86" r:id="rId4"/>
    <p:sldId id="276" r:id="rId5"/>
    <p:sldId id="259" r:id="rId6"/>
    <p:sldId id="260" r:id="rId7"/>
    <p:sldId id="261" r:id="rId8"/>
    <p:sldId id="277" r:id="rId9"/>
    <p:sldId id="278" r:id="rId10"/>
    <p:sldId id="264" r:id="rId11"/>
    <p:sldId id="279" r:id="rId12"/>
    <p:sldId id="280" r:id="rId13"/>
    <p:sldId id="281" r:id="rId14"/>
    <p:sldId id="267" r:id="rId15"/>
    <p:sldId id="282" r:id="rId16"/>
    <p:sldId id="268" r:id="rId17"/>
    <p:sldId id="271" r:id="rId18"/>
    <p:sldId id="283" r:id="rId19"/>
    <p:sldId id="285" r:id="rId20"/>
    <p:sldId id="273" r:id="rId2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25"/>
    <p:restoredTop sz="86323"/>
  </p:normalViewPr>
  <p:slideViewPr>
    <p:cSldViewPr snapToGrid="0" snapToObjects="1">
      <p:cViewPr varScale="1">
        <p:scale>
          <a:sx n="72" d="100"/>
          <a:sy n="72" d="100"/>
        </p:scale>
        <p:origin x="240" y="720"/>
      </p:cViewPr>
      <p:guideLst/>
    </p:cSldViewPr>
  </p:slideViewPr>
  <p:outlineViewPr>
    <p:cViewPr>
      <p:scale>
        <a:sx n="33" d="100"/>
        <a:sy n="33" d="100"/>
      </p:scale>
      <p:origin x="0" y="-4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0E52B-82A4-3148-BDCC-B6B55922660A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8467D916-67AA-E44A-AD50-286DCB2D1341}">
      <dgm:prSet phldrT="[Texto]" custT="1"/>
      <dgm:spPr/>
      <dgm:t>
        <a:bodyPr/>
        <a:lstStyle/>
        <a:p>
          <a:r>
            <a:rPr lang="es-ES_tradnl" sz="4000" b="1" dirty="0" smtClean="0"/>
            <a:t>CTRI</a:t>
          </a:r>
          <a:endParaRPr lang="es-ES_tradnl" sz="4000" b="1" dirty="0"/>
        </a:p>
      </dgm:t>
    </dgm:pt>
    <dgm:pt modelId="{004B33F1-EAF1-E448-BE7F-890611317A01}" type="parTrans" cxnId="{0BED8B43-F0D3-FE4C-9CB8-A12FD445F918}">
      <dgm:prSet/>
      <dgm:spPr/>
      <dgm:t>
        <a:bodyPr/>
        <a:lstStyle/>
        <a:p>
          <a:endParaRPr lang="es-ES_tradnl"/>
        </a:p>
      </dgm:t>
    </dgm:pt>
    <dgm:pt modelId="{20E1FA9A-5D35-C14E-9558-C1D5734AF8EE}" type="sibTrans" cxnId="{0BED8B43-F0D3-FE4C-9CB8-A12FD445F918}">
      <dgm:prSet/>
      <dgm:spPr/>
      <dgm:t>
        <a:bodyPr/>
        <a:lstStyle/>
        <a:p>
          <a:endParaRPr lang="es-ES_tradnl"/>
        </a:p>
      </dgm:t>
    </dgm:pt>
    <dgm:pt modelId="{32EE6703-ABB9-7843-B379-5CB735F0D6AD}">
      <dgm:prSet phldrT="[Texto]" custT="1"/>
      <dgm:spPr/>
      <dgm:t>
        <a:bodyPr/>
        <a:lstStyle/>
        <a:p>
          <a:r>
            <a:rPr lang="es-ES_tradnl" sz="1400" b="1" dirty="0" smtClean="0"/>
            <a:t>BOARD,</a:t>
          </a:r>
        </a:p>
        <a:p>
          <a:r>
            <a:rPr lang="es-ES_tradnl" sz="1400" b="1" dirty="0" smtClean="0"/>
            <a:t> PROVIDES STRATEGIC GUIDANCE,</a:t>
          </a:r>
          <a:r>
            <a:rPr lang="es-ES_tradnl" sz="1400" b="1" baseline="0" dirty="0" smtClean="0"/>
            <a:t> STRATEGIC OVERSIGHT AS WELL AS M</a:t>
          </a:r>
          <a:r>
            <a:rPr lang="en-GB" sz="1400" b="1" noProof="0" dirty="0" smtClean="0"/>
            <a:t>AINTAINS PRESTIGE &amp; PUBLIC IMAGE</a:t>
          </a:r>
          <a:endParaRPr lang="es-ES_tradnl" sz="1400" b="1" dirty="0"/>
        </a:p>
      </dgm:t>
    </dgm:pt>
    <dgm:pt modelId="{44CB6055-AE17-F947-9F4F-43516BBFC8E8}" type="parTrans" cxnId="{7A0DE176-BD2F-0544-A0C7-13AC2478CC0B}">
      <dgm:prSet custT="1"/>
      <dgm:spPr/>
      <dgm:t>
        <a:bodyPr/>
        <a:lstStyle/>
        <a:p>
          <a:endParaRPr lang="es-ES_tradnl" sz="1400" b="1" dirty="0"/>
        </a:p>
      </dgm:t>
    </dgm:pt>
    <dgm:pt modelId="{F431B4FB-F697-014A-B81B-56FAFD8D1537}" type="sibTrans" cxnId="{7A0DE176-BD2F-0544-A0C7-13AC2478CC0B}">
      <dgm:prSet/>
      <dgm:spPr/>
      <dgm:t>
        <a:bodyPr/>
        <a:lstStyle/>
        <a:p>
          <a:endParaRPr lang="es-ES_tradnl"/>
        </a:p>
      </dgm:t>
    </dgm:pt>
    <dgm:pt modelId="{6B17ECB3-B18E-FE48-ADD5-42E78077489B}">
      <dgm:prSet phldrT="[Texto]" custT="1"/>
      <dgm:spPr/>
      <dgm:t>
        <a:bodyPr/>
        <a:lstStyle/>
        <a:p>
          <a:r>
            <a:rPr lang="en-GB" sz="1400" b="1" noProof="0" dirty="0" smtClean="0"/>
            <a:t>FINANCIAL CONTRIBUTORS-UNDP, THE DEPARTMENT OF TRADE &amp; INDUSTRY OF SOUTH AFRICA, ETC.</a:t>
          </a:r>
          <a:endParaRPr lang="en-GB" sz="1400" b="1" noProof="0" dirty="0"/>
        </a:p>
      </dgm:t>
    </dgm:pt>
    <dgm:pt modelId="{201889F1-EBF8-CC40-8F8E-7743803342A9}" type="parTrans" cxnId="{B95A6FB1-CBB4-0149-AD62-B57E7F68B051}">
      <dgm:prSet custT="1"/>
      <dgm:spPr/>
      <dgm:t>
        <a:bodyPr/>
        <a:lstStyle/>
        <a:p>
          <a:endParaRPr lang="es-ES_tradnl" sz="1400" b="1" dirty="0"/>
        </a:p>
      </dgm:t>
    </dgm:pt>
    <dgm:pt modelId="{FFF785A9-8FA7-9445-A453-11CE190827CC}" type="sibTrans" cxnId="{B95A6FB1-CBB4-0149-AD62-B57E7F68B051}">
      <dgm:prSet/>
      <dgm:spPr/>
      <dgm:t>
        <a:bodyPr/>
        <a:lstStyle/>
        <a:p>
          <a:endParaRPr lang="es-ES_tradnl"/>
        </a:p>
      </dgm:t>
    </dgm:pt>
    <dgm:pt modelId="{06EBE177-5425-E440-B242-6344B65A6529}">
      <dgm:prSet phldrT="[Texto]" custT="1"/>
      <dgm:spPr/>
      <dgm:t>
        <a:bodyPr/>
        <a:lstStyle/>
        <a:p>
          <a:r>
            <a:rPr lang="en-GB" sz="1400" b="1" noProof="0" dirty="0" smtClean="0"/>
            <a:t>CEO</a:t>
          </a:r>
          <a:endParaRPr lang="en-GB" sz="1400" b="1" noProof="0" dirty="0"/>
        </a:p>
      </dgm:t>
    </dgm:pt>
    <dgm:pt modelId="{97ED903B-CDE8-B646-A7B5-3666DE54DA3D}" type="parTrans" cxnId="{B9ACC632-6566-2345-9B86-B0103F0CCF83}">
      <dgm:prSet custT="1"/>
      <dgm:spPr/>
      <dgm:t>
        <a:bodyPr/>
        <a:lstStyle/>
        <a:p>
          <a:endParaRPr lang="es-ES_tradnl" sz="1400" b="1" dirty="0"/>
        </a:p>
      </dgm:t>
    </dgm:pt>
    <dgm:pt modelId="{FD0F514F-6844-B943-B702-690B0A4BEBAC}" type="sibTrans" cxnId="{B9ACC632-6566-2345-9B86-B0103F0CCF83}">
      <dgm:prSet/>
      <dgm:spPr/>
      <dgm:t>
        <a:bodyPr/>
        <a:lstStyle/>
        <a:p>
          <a:endParaRPr lang="es-ES_tradnl"/>
        </a:p>
      </dgm:t>
    </dgm:pt>
    <dgm:pt modelId="{95CA16B2-8710-454A-86AA-205D4DAAD00B}">
      <dgm:prSet phldrT="[Texto]" custT="1"/>
      <dgm:spPr/>
      <dgm:t>
        <a:bodyPr/>
        <a:lstStyle/>
        <a:p>
          <a:r>
            <a:rPr lang="en-GB" sz="1400" b="1" noProof="0" dirty="0" smtClean="0"/>
            <a:t>MEMBERS AT LARGE</a:t>
          </a:r>
          <a:endParaRPr lang="en-GB" sz="1400" b="1" noProof="0" dirty="0"/>
        </a:p>
      </dgm:t>
    </dgm:pt>
    <dgm:pt modelId="{04F6AC7F-5114-0C44-B751-988DCCAF71F5}" type="parTrans" cxnId="{F2EB65C4-ACA8-0F47-8BCB-F9E4B1D91861}">
      <dgm:prSet custT="1"/>
      <dgm:spPr/>
      <dgm:t>
        <a:bodyPr/>
        <a:lstStyle/>
        <a:p>
          <a:endParaRPr lang="es-ES_tradnl" sz="1400" b="1" dirty="0"/>
        </a:p>
      </dgm:t>
    </dgm:pt>
    <dgm:pt modelId="{D83F1393-1D9F-994A-80D4-9D04FFC6483E}" type="sibTrans" cxnId="{F2EB65C4-ACA8-0F47-8BCB-F9E4B1D91861}">
      <dgm:prSet/>
      <dgm:spPr/>
      <dgm:t>
        <a:bodyPr/>
        <a:lstStyle/>
        <a:p>
          <a:endParaRPr lang="es-ES_tradnl"/>
        </a:p>
      </dgm:t>
    </dgm:pt>
    <dgm:pt modelId="{9B2E7E90-28FE-334C-BEB1-7045B46601E9}">
      <dgm:prSet phldrT="[Texto]" custT="1"/>
      <dgm:spPr/>
      <dgm:t>
        <a:bodyPr/>
        <a:lstStyle/>
        <a:p>
          <a:r>
            <a:rPr lang="es-ES_tradnl" sz="1400" b="1" dirty="0" smtClean="0"/>
            <a:t>ADVISORY COMMITTEE</a:t>
          </a:r>
          <a:endParaRPr lang="en-GB" sz="1400" b="1" noProof="0" dirty="0"/>
        </a:p>
      </dgm:t>
    </dgm:pt>
    <dgm:pt modelId="{0D3ECD9B-46AE-5448-9703-CF2779F8C457}" type="parTrans" cxnId="{C0E37771-F424-DC44-9687-E6217D03C81C}">
      <dgm:prSet custT="1"/>
      <dgm:spPr/>
      <dgm:t>
        <a:bodyPr/>
        <a:lstStyle/>
        <a:p>
          <a:endParaRPr lang="es-ES_tradnl" sz="1400" b="1" dirty="0"/>
        </a:p>
      </dgm:t>
    </dgm:pt>
    <dgm:pt modelId="{BEF72429-9793-6148-8F3B-E2EE4AF6628A}" type="sibTrans" cxnId="{C0E37771-F424-DC44-9687-E6217D03C81C}">
      <dgm:prSet/>
      <dgm:spPr/>
      <dgm:t>
        <a:bodyPr/>
        <a:lstStyle/>
        <a:p>
          <a:endParaRPr lang="es-ES_tradnl"/>
        </a:p>
      </dgm:t>
    </dgm:pt>
    <dgm:pt modelId="{3E331B17-38D4-6843-B900-38F1F8D17106}">
      <dgm:prSet phldrT="[Texto]" custT="1"/>
      <dgm:spPr/>
      <dgm:t>
        <a:bodyPr/>
        <a:lstStyle/>
        <a:p>
          <a:r>
            <a:rPr lang="en-GB" sz="1400" b="1" noProof="0" dirty="0" smtClean="0"/>
            <a:t>KEY STAKEHOLDERS- NATIONAL GOVERNMENTS, PROFESSIONAL ASSOCIATIONS, PRIVATE SECTOR &amp; CIVIL SOCIETY </a:t>
          </a:r>
        </a:p>
      </dgm:t>
    </dgm:pt>
    <dgm:pt modelId="{CC703C72-81D9-8441-8621-F5DEB22AEDC0}" type="parTrans" cxnId="{A5166148-045F-1D47-BA9A-FD5B7B0DB02F}">
      <dgm:prSet custT="1"/>
      <dgm:spPr/>
      <dgm:t>
        <a:bodyPr/>
        <a:lstStyle/>
        <a:p>
          <a:endParaRPr lang="es-ES_tradnl" sz="1400" b="1" dirty="0"/>
        </a:p>
      </dgm:t>
    </dgm:pt>
    <dgm:pt modelId="{2A61B4A4-92B5-C346-A3E4-3D5B0A88F104}" type="sibTrans" cxnId="{A5166148-045F-1D47-BA9A-FD5B7B0DB02F}">
      <dgm:prSet/>
      <dgm:spPr/>
      <dgm:t>
        <a:bodyPr/>
        <a:lstStyle/>
        <a:p>
          <a:endParaRPr lang="es-ES_tradnl"/>
        </a:p>
      </dgm:t>
    </dgm:pt>
    <dgm:pt modelId="{C6B79855-1909-9D4E-9989-E2659189DBE1}">
      <dgm:prSet phldrT="[Texto]" custT="1"/>
      <dgm:spPr/>
      <dgm:t>
        <a:bodyPr/>
        <a:lstStyle/>
        <a:p>
          <a:r>
            <a:rPr lang="en-GB" sz="1400" b="1" dirty="0" smtClean="0"/>
            <a:t>MANAGEMENT </a:t>
          </a:r>
          <a:endParaRPr lang="en-GB" sz="1400" b="1" noProof="0" dirty="0"/>
        </a:p>
      </dgm:t>
    </dgm:pt>
    <dgm:pt modelId="{DC0EAF6D-7CE1-E747-9323-E09CF8982F3E}" type="parTrans" cxnId="{8533C9F7-3D32-CC45-B5B1-E3F45B13069E}">
      <dgm:prSet custT="1"/>
      <dgm:spPr/>
      <dgm:t>
        <a:bodyPr/>
        <a:lstStyle/>
        <a:p>
          <a:endParaRPr lang="es-ES_tradnl" sz="1400" b="1" dirty="0"/>
        </a:p>
      </dgm:t>
    </dgm:pt>
    <dgm:pt modelId="{5CA2BF1A-C3B6-8C4A-BF06-694DD5E6FFF5}" type="sibTrans" cxnId="{8533C9F7-3D32-CC45-B5B1-E3F45B13069E}">
      <dgm:prSet/>
      <dgm:spPr/>
      <dgm:t>
        <a:bodyPr/>
        <a:lstStyle/>
        <a:p>
          <a:endParaRPr lang="es-ES_tradnl"/>
        </a:p>
      </dgm:t>
    </dgm:pt>
    <dgm:pt modelId="{31A9A5D3-5860-124E-A013-94972006173B}">
      <dgm:prSet phldrT="[Texto]" custT="1"/>
      <dgm:spPr/>
      <dgm:t>
        <a:bodyPr/>
        <a:lstStyle/>
        <a:p>
          <a:r>
            <a:rPr lang="en-GB" sz="1400" b="1" noProof="0" dirty="0" smtClean="0"/>
            <a:t>ADMINISTRATIVE STAFF</a:t>
          </a:r>
          <a:endParaRPr lang="en-GB" sz="1400" b="1" noProof="0" dirty="0"/>
        </a:p>
      </dgm:t>
    </dgm:pt>
    <dgm:pt modelId="{7B9E91F4-F42E-2649-9F2E-38E041FE8AB7}" type="parTrans" cxnId="{3706948A-E918-0A40-A832-A9FBC7477E42}">
      <dgm:prSet custT="1"/>
      <dgm:spPr/>
      <dgm:t>
        <a:bodyPr/>
        <a:lstStyle/>
        <a:p>
          <a:endParaRPr lang="es-ES_tradnl" sz="1400" b="1" dirty="0"/>
        </a:p>
      </dgm:t>
    </dgm:pt>
    <dgm:pt modelId="{225D75AE-CC4D-7643-AE02-0B23FB5A74E6}" type="sibTrans" cxnId="{3706948A-E918-0A40-A832-A9FBC7477E42}">
      <dgm:prSet/>
      <dgm:spPr/>
      <dgm:t>
        <a:bodyPr/>
        <a:lstStyle/>
        <a:p>
          <a:endParaRPr lang="es-ES_tradnl"/>
        </a:p>
      </dgm:t>
    </dgm:pt>
    <dgm:pt modelId="{27D1A9B7-88EC-0141-9522-A8B485927668}" type="pres">
      <dgm:prSet presAssocID="{2830E52B-82A4-3148-BDCC-B6B5592266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0D41C1B-A359-BD45-8411-A54877636F0F}" type="pres">
      <dgm:prSet presAssocID="{8467D916-67AA-E44A-AD50-286DCB2D1341}" presName="root1" presStyleCnt="0"/>
      <dgm:spPr/>
      <dgm:t>
        <a:bodyPr/>
        <a:lstStyle/>
        <a:p>
          <a:endParaRPr lang="es-ES_tradnl"/>
        </a:p>
      </dgm:t>
    </dgm:pt>
    <dgm:pt modelId="{7312A6EA-B8A6-0C4D-82F3-4AFBCD590EC0}" type="pres">
      <dgm:prSet presAssocID="{8467D916-67AA-E44A-AD50-286DCB2D1341}" presName="LevelOneTextNode" presStyleLbl="node0" presStyleIdx="0" presStyleCnt="1" custScaleY="13205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720B5B2-790D-1C44-83BE-A335ADA9CF9C}" type="pres">
      <dgm:prSet presAssocID="{8467D916-67AA-E44A-AD50-286DCB2D1341}" presName="level2hierChild" presStyleCnt="0"/>
      <dgm:spPr/>
      <dgm:t>
        <a:bodyPr/>
        <a:lstStyle/>
        <a:p>
          <a:endParaRPr lang="es-ES_tradnl"/>
        </a:p>
      </dgm:t>
    </dgm:pt>
    <dgm:pt modelId="{7BDEC6D4-F1FC-9F46-8805-3DAD926E1268}" type="pres">
      <dgm:prSet presAssocID="{44CB6055-AE17-F947-9F4F-43516BBFC8E8}" presName="conn2-1" presStyleLbl="parChTrans1D2" presStyleIdx="0" presStyleCnt="1" custScaleY="121020"/>
      <dgm:spPr/>
      <dgm:t>
        <a:bodyPr/>
        <a:lstStyle/>
        <a:p>
          <a:endParaRPr lang="es-ES_tradnl"/>
        </a:p>
      </dgm:t>
    </dgm:pt>
    <dgm:pt modelId="{C5F48896-BD35-4842-BAA7-4A4D9FA7A423}" type="pres">
      <dgm:prSet presAssocID="{44CB6055-AE17-F947-9F4F-43516BBFC8E8}" presName="connTx" presStyleLbl="parChTrans1D2" presStyleIdx="0" presStyleCnt="1"/>
      <dgm:spPr/>
      <dgm:t>
        <a:bodyPr/>
        <a:lstStyle/>
        <a:p>
          <a:endParaRPr lang="es-ES_tradnl"/>
        </a:p>
      </dgm:t>
    </dgm:pt>
    <dgm:pt modelId="{C6B671AA-D94B-AF44-962B-ACC39ABEC468}" type="pres">
      <dgm:prSet presAssocID="{32EE6703-ABB9-7843-B379-5CB735F0D6AD}" presName="root2" presStyleCnt="0"/>
      <dgm:spPr/>
      <dgm:t>
        <a:bodyPr/>
        <a:lstStyle/>
        <a:p>
          <a:endParaRPr lang="es-ES_tradnl"/>
        </a:p>
      </dgm:t>
    </dgm:pt>
    <dgm:pt modelId="{4EAE5E16-F9A9-4940-A1FF-5B1E81E43556}" type="pres">
      <dgm:prSet presAssocID="{32EE6703-ABB9-7843-B379-5CB735F0D6AD}" presName="LevelTwoTextNode" presStyleLbl="node2" presStyleIdx="0" presStyleCnt="1" custScaleY="452919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0187FB9-AD18-3949-B9FD-B991D6D80EC2}" type="pres">
      <dgm:prSet presAssocID="{32EE6703-ABB9-7843-B379-5CB735F0D6AD}" presName="level3hierChild" presStyleCnt="0"/>
      <dgm:spPr/>
      <dgm:t>
        <a:bodyPr/>
        <a:lstStyle/>
        <a:p>
          <a:endParaRPr lang="es-ES_tradnl"/>
        </a:p>
      </dgm:t>
    </dgm:pt>
    <dgm:pt modelId="{11795C42-5680-204F-80E7-4268F2DC82FC}" type="pres">
      <dgm:prSet presAssocID="{201889F1-EBF8-CC40-8F8E-7743803342A9}" presName="conn2-1" presStyleLbl="parChTrans1D3" presStyleIdx="0" presStyleCnt="3" custScaleY="2000000"/>
      <dgm:spPr/>
      <dgm:t>
        <a:bodyPr/>
        <a:lstStyle/>
        <a:p>
          <a:endParaRPr lang="es-ES_tradnl"/>
        </a:p>
      </dgm:t>
    </dgm:pt>
    <dgm:pt modelId="{56847206-6383-2548-B9A6-9621D5AFA788}" type="pres">
      <dgm:prSet presAssocID="{201889F1-EBF8-CC40-8F8E-7743803342A9}" presName="connTx" presStyleLbl="parChTrans1D3" presStyleIdx="0" presStyleCnt="3"/>
      <dgm:spPr/>
      <dgm:t>
        <a:bodyPr/>
        <a:lstStyle/>
        <a:p>
          <a:endParaRPr lang="es-ES_tradnl"/>
        </a:p>
      </dgm:t>
    </dgm:pt>
    <dgm:pt modelId="{573D2286-3337-7040-B588-77CF0C0AFD9A}" type="pres">
      <dgm:prSet presAssocID="{6B17ECB3-B18E-FE48-ADD5-42E78077489B}" presName="root2" presStyleCnt="0"/>
      <dgm:spPr/>
    </dgm:pt>
    <dgm:pt modelId="{F3B25A20-F14B-E843-B220-1009BFB64AC8}" type="pres">
      <dgm:prSet presAssocID="{6B17ECB3-B18E-FE48-ADD5-42E78077489B}" presName="LevelTwoTextNode" presStyleLbl="node3" presStyleIdx="0" presStyleCnt="3" custScaleY="20097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65212E5-AE1E-7C4E-AF06-6F0C7DE19354}" type="pres">
      <dgm:prSet presAssocID="{6B17ECB3-B18E-FE48-ADD5-42E78077489B}" presName="level3hierChild" presStyleCnt="0"/>
      <dgm:spPr/>
    </dgm:pt>
    <dgm:pt modelId="{6F6E8AAC-D72D-2544-BF27-2E4E037FD3B4}" type="pres">
      <dgm:prSet presAssocID="{97ED903B-CDE8-B646-A7B5-3666DE54DA3D}" presName="conn2-1" presStyleLbl="parChTrans1D3" presStyleIdx="1" presStyleCnt="3" custScaleY="121020"/>
      <dgm:spPr/>
      <dgm:t>
        <a:bodyPr/>
        <a:lstStyle/>
        <a:p>
          <a:endParaRPr lang="es-ES_tradnl"/>
        </a:p>
      </dgm:t>
    </dgm:pt>
    <dgm:pt modelId="{9F01F55A-43DE-3F42-9D1B-26778F9C0A27}" type="pres">
      <dgm:prSet presAssocID="{97ED903B-CDE8-B646-A7B5-3666DE54DA3D}" presName="connTx" presStyleLbl="parChTrans1D3" presStyleIdx="1" presStyleCnt="3"/>
      <dgm:spPr/>
      <dgm:t>
        <a:bodyPr/>
        <a:lstStyle/>
        <a:p>
          <a:endParaRPr lang="es-ES_tradnl"/>
        </a:p>
      </dgm:t>
    </dgm:pt>
    <dgm:pt modelId="{CBB1C6A2-AAE5-6A47-84D4-826C56A3BB55}" type="pres">
      <dgm:prSet presAssocID="{06EBE177-5425-E440-B242-6344B65A6529}" presName="root2" presStyleCnt="0"/>
      <dgm:spPr/>
    </dgm:pt>
    <dgm:pt modelId="{8D84BD43-30E4-E944-A82B-DE24F1B1B91F}" type="pres">
      <dgm:prSet presAssocID="{06EBE177-5425-E440-B242-6344B65A6529}" presName="LevelTwoTextNode" presStyleLbl="node3" presStyleIdx="1" presStyleCnt="3" custScaleY="20097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247B18B-74FC-9B4E-8E6F-AA92B0C77CD9}" type="pres">
      <dgm:prSet presAssocID="{06EBE177-5425-E440-B242-6344B65A6529}" presName="level3hierChild" presStyleCnt="0"/>
      <dgm:spPr/>
    </dgm:pt>
    <dgm:pt modelId="{6E9059F6-B723-C340-9F0E-828C85DDAAB5}" type="pres">
      <dgm:prSet presAssocID="{DC0EAF6D-7CE1-E747-9323-E09CF8982F3E}" presName="conn2-1" presStyleLbl="parChTrans1D4" presStyleIdx="0" presStyleCnt="4" custScaleY="2000000"/>
      <dgm:spPr/>
      <dgm:t>
        <a:bodyPr/>
        <a:lstStyle/>
        <a:p>
          <a:endParaRPr lang="es-ES_tradnl"/>
        </a:p>
      </dgm:t>
    </dgm:pt>
    <dgm:pt modelId="{BD853214-299E-DF46-A526-7B8E9EBB44B5}" type="pres">
      <dgm:prSet presAssocID="{DC0EAF6D-7CE1-E747-9323-E09CF8982F3E}" presName="connTx" presStyleLbl="parChTrans1D4" presStyleIdx="0" presStyleCnt="4"/>
      <dgm:spPr/>
      <dgm:t>
        <a:bodyPr/>
        <a:lstStyle/>
        <a:p>
          <a:endParaRPr lang="es-ES_tradnl"/>
        </a:p>
      </dgm:t>
    </dgm:pt>
    <dgm:pt modelId="{32191B8F-8DAD-8140-AA80-37A085E69E7C}" type="pres">
      <dgm:prSet presAssocID="{C6B79855-1909-9D4E-9989-E2659189DBE1}" presName="root2" presStyleCnt="0"/>
      <dgm:spPr/>
    </dgm:pt>
    <dgm:pt modelId="{FD45F9E3-F5AA-0E44-B75A-E9F60795F30C}" type="pres">
      <dgm:prSet presAssocID="{C6B79855-1909-9D4E-9989-E2659189DBE1}" presName="LevelTwoTextNode" presStyleLbl="node4" presStyleIdx="0" presStyleCnt="4" custScaleY="20097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D4C459C-9EED-9E4B-A0E7-2C7ECB63152A}" type="pres">
      <dgm:prSet presAssocID="{C6B79855-1909-9D4E-9989-E2659189DBE1}" presName="level3hierChild" presStyleCnt="0"/>
      <dgm:spPr/>
    </dgm:pt>
    <dgm:pt modelId="{054E4724-10E8-974D-98BA-BEECCAB8832E}" type="pres">
      <dgm:prSet presAssocID="{7B9E91F4-F42E-2649-9F2E-38E041FE8AB7}" presName="conn2-1" presStyleLbl="parChTrans1D4" presStyleIdx="1" presStyleCnt="4" custScaleY="121020"/>
      <dgm:spPr/>
      <dgm:t>
        <a:bodyPr/>
        <a:lstStyle/>
        <a:p>
          <a:endParaRPr lang="es-ES_tradnl"/>
        </a:p>
      </dgm:t>
    </dgm:pt>
    <dgm:pt modelId="{34871CB8-7045-A347-8632-E462059112D0}" type="pres">
      <dgm:prSet presAssocID="{7B9E91F4-F42E-2649-9F2E-38E041FE8AB7}" presName="connTx" presStyleLbl="parChTrans1D4" presStyleIdx="1" presStyleCnt="4"/>
      <dgm:spPr/>
      <dgm:t>
        <a:bodyPr/>
        <a:lstStyle/>
        <a:p>
          <a:endParaRPr lang="es-ES_tradnl"/>
        </a:p>
      </dgm:t>
    </dgm:pt>
    <dgm:pt modelId="{0315B359-BB7D-C649-A747-8FCDB4499D5E}" type="pres">
      <dgm:prSet presAssocID="{31A9A5D3-5860-124E-A013-94972006173B}" presName="root2" presStyleCnt="0"/>
      <dgm:spPr/>
    </dgm:pt>
    <dgm:pt modelId="{EFBA4A3C-B1FB-5545-B307-99A591DE0506}" type="pres">
      <dgm:prSet presAssocID="{31A9A5D3-5860-124E-A013-94972006173B}" presName="LevelTwoTextNode" presStyleLbl="node4" presStyleIdx="1" presStyleCnt="4" custScaleY="28465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5792ED2-8903-7F49-AF32-9420EFD3999D}" type="pres">
      <dgm:prSet presAssocID="{31A9A5D3-5860-124E-A013-94972006173B}" presName="level3hierChild" presStyleCnt="0"/>
      <dgm:spPr/>
    </dgm:pt>
    <dgm:pt modelId="{74C88C47-8334-E94A-925E-FDF26724C371}" type="pres">
      <dgm:prSet presAssocID="{0D3ECD9B-46AE-5448-9703-CF2779F8C457}" presName="conn2-1" presStyleLbl="parChTrans1D4" presStyleIdx="2" presStyleCnt="4" custScaleY="2000000"/>
      <dgm:spPr/>
      <dgm:t>
        <a:bodyPr/>
        <a:lstStyle/>
        <a:p>
          <a:endParaRPr lang="es-ES_tradnl"/>
        </a:p>
      </dgm:t>
    </dgm:pt>
    <dgm:pt modelId="{5F1D1D3B-0978-DF4B-B578-D59CB44DE12E}" type="pres">
      <dgm:prSet presAssocID="{0D3ECD9B-46AE-5448-9703-CF2779F8C457}" presName="connTx" presStyleLbl="parChTrans1D4" presStyleIdx="2" presStyleCnt="4"/>
      <dgm:spPr/>
      <dgm:t>
        <a:bodyPr/>
        <a:lstStyle/>
        <a:p>
          <a:endParaRPr lang="es-ES_tradnl"/>
        </a:p>
      </dgm:t>
    </dgm:pt>
    <dgm:pt modelId="{D7CDBE45-5303-B94C-99B8-59168730E824}" type="pres">
      <dgm:prSet presAssocID="{9B2E7E90-28FE-334C-BEB1-7045B46601E9}" presName="root2" presStyleCnt="0"/>
      <dgm:spPr/>
    </dgm:pt>
    <dgm:pt modelId="{303ECFE5-E0A6-B64F-94DB-687FD178405D}" type="pres">
      <dgm:prSet presAssocID="{9B2E7E90-28FE-334C-BEB1-7045B46601E9}" presName="LevelTwoTextNode" presStyleLbl="node4" presStyleIdx="2" presStyleCnt="4" custScaleY="20097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D389573-1013-3E46-A274-44ED6823E38A}" type="pres">
      <dgm:prSet presAssocID="{9B2E7E90-28FE-334C-BEB1-7045B46601E9}" presName="level3hierChild" presStyleCnt="0"/>
      <dgm:spPr/>
    </dgm:pt>
    <dgm:pt modelId="{D5D7FF36-366E-8044-B39D-C9D1B352D63D}" type="pres">
      <dgm:prSet presAssocID="{CC703C72-81D9-8441-8621-F5DEB22AEDC0}" presName="conn2-1" presStyleLbl="parChTrans1D4" presStyleIdx="3" presStyleCnt="4" custScaleY="121020"/>
      <dgm:spPr/>
      <dgm:t>
        <a:bodyPr/>
        <a:lstStyle/>
        <a:p>
          <a:endParaRPr lang="es-ES_tradnl"/>
        </a:p>
      </dgm:t>
    </dgm:pt>
    <dgm:pt modelId="{7950FE3F-C4C7-EB46-A8AE-35AEE77D16EC}" type="pres">
      <dgm:prSet presAssocID="{CC703C72-81D9-8441-8621-F5DEB22AEDC0}" presName="connTx" presStyleLbl="parChTrans1D4" presStyleIdx="3" presStyleCnt="4"/>
      <dgm:spPr/>
      <dgm:t>
        <a:bodyPr/>
        <a:lstStyle/>
        <a:p>
          <a:endParaRPr lang="es-ES_tradnl"/>
        </a:p>
      </dgm:t>
    </dgm:pt>
    <dgm:pt modelId="{B2F35707-FF60-3642-95BA-A1DA88E2AD01}" type="pres">
      <dgm:prSet presAssocID="{3E331B17-38D4-6843-B900-38F1F8D17106}" presName="root2" presStyleCnt="0"/>
      <dgm:spPr/>
    </dgm:pt>
    <dgm:pt modelId="{204F84C1-E932-BB42-B2C9-54E019EDEDA4}" type="pres">
      <dgm:prSet presAssocID="{3E331B17-38D4-6843-B900-38F1F8D17106}" presName="LevelTwoTextNode" presStyleLbl="node4" presStyleIdx="3" presStyleCnt="4" custScaleY="28273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78351A1-6515-074A-AA2D-884B7096B0DE}" type="pres">
      <dgm:prSet presAssocID="{3E331B17-38D4-6843-B900-38F1F8D17106}" presName="level3hierChild" presStyleCnt="0"/>
      <dgm:spPr/>
    </dgm:pt>
    <dgm:pt modelId="{3F1D2C9B-6685-1C48-AC71-D3C9D4ADD294}" type="pres">
      <dgm:prSet presAssocID="{04F6AC7F-5114-0C44-B751-988DCCAF71F5}" presName="conn2-1" presStyleLbl="parChTrans1D3" presStyleIdx="2" presStyleCnt="3" custScaleY="2000000"/>
      <dgm:spPr/>
      <dgm:t>
        <a:bodyPr/>
        <a:lstStyle/>
        <a:p>
          <a:endParaRPr lang="es-ES_tradnl"/>
        </a:p>
      </dgm:t>
    </dgm:pt>
    <dgm:pt modelId="{DF3B207E-0408-2841-AB58-9DDDF9E63D65}" type="pres">
      <dgm:prSet presAssocID="{04F6AC7F-5114-0C44-B751-988DCCAF71F5}" presName="connTx" presStyleLbl="parChTrans1D3" presStyleIdx="2" presStyleCnt="3"/>
      <dgm:spPr/>
      <dgm:t>
        <a:bodyPr/>
        <a:lstStyle/>
        <a:p>
          <a:endParaRPr lang="es-ES_tradnl"/>
        </a:p>
      </dgm:t>
    </dgm:pt>
    <dgm:pt modelId="{680F0C98-F965-3A47-A2BD-3DBA22D15905}" type="pres">
      <dgm:prSet presAssocID="{95CA16B2-8710-454A-86AA-205D4DAAD00B}" presName="root2" presStyleCnt="0"/>
      <dgm:spPr/>
    </dgm:pt>
    <dgm:pt modelId="{F1D29E67-C997-F745-B716-9A396C9351C7}" type="pres">
      <dgm:prSet presAssocID="{95CA16B2-8710-454A-86AA-205D4DAAD00B}" presName="LevelTwoTextNode" presStyleLbl="node3" presStyleIdx="2" presStyleCnt="3" custScaleY="20097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2B16C16-2D86-1C4D-9E20-CFFB495BCF78}" type="pres">
      <dgm:prSet presAssocID="{95CA16B2-8710-454A-86AA-205D4DAAD00B}" presName="level3hierChild" presStyleCnt="0"/>
      <dgm:spPr/>
    </dgm:pt>
  </dgm:ptLst>
  <dgm:cxnLst>
    <dgm:cxn modelId="{46AA61A4-C665-3341-A0DB-890538EC42A4}" type="presOf" srcId="{DC0EAF6D-7CE1-E747-9323-E09CF8982F3E}" destId="{BD853214-299E-DF46-A526-7B8E9EBB44B5}" srcOrd="1" destOrd="0" presId="urn:microsoft.com/office/officeart/2008/layout/HorizontalMultiLevelHierarchy"/>
    <dgm:cxn modelId="{39F2A293-5463-A44A-BA05-6A449F0BB48D}" type="presOf" srcId="{0D3ECD9B-46AE-5448-9703-CF2779F8C457}" destId="{74C88C47-8334-E94A-925E-FDF26724C371}" srcOrd="0" destOrd="0" presId="urn:microsoft.com/office/officeart/2008/layout/HorizontalMultiLevelHierarchy"/>
    <dgm:cxn modelId="{C0E37771-F424-DC44-9687-E6217D03C81C}" srcId="{06EBE177-5425-E440-B242-6344B65A6529}" destId="{9B2E7E90-28FE-334C-BEB1-7045B46601E9}" srcOrd="1" destOrd="0" parTransId="{0D3ECD9B-46AE-5448-9703-CF2779F8C457}" sibTransId="{BEF72429-9793-6148-8F3B-E2EE4AF6628A}"/>
    <dgm:cxn modelId="{B95A6FB1-CBB4-0149-AD62-B57E7F68B051}" srcId="{32EE6703-ABB9-7843-B379-5CB735F0D6AD}" destId="{6B17ECB3-B18E-FE48-ADD5-42E78077489B}" srcOrd="0" destOrd="0" parTransId="{201889F1-EBF8-CC40-8F8E-7743803342A9}" sibTransId="{FFF785A9-8FA7-9445-A453-11CE190827CC}"/>
    <dgm:cxn modelId="{9396E416-61D2-874D-97A5-D5A253D3368D}" type="presOf" srcId="{06EBE177-5425-E440-B242-6344B65A6529}" destId="{8D84BD43-30E4-E944-A82B-DE24F1B1B91F}" srcOrd="0" destOrd="0" presId="urn:microsoft.com/office/officeart/2008/layout/HorizontalMultiLevelHierarchy"/>
    <dgm:cxn modelId="{BE0E9D37-875D-7D47-8DBF-165C2D7C3D0E}" type="presOf" srcId="{2830E52B-82A4-3148-BDCC-B6B55922660A}" destId="{27D1A9B7-88EC-0141-9522-A8B485927668}" srcOrd="0" destOrd="0" presId="urn:microsoft.com/office/officeart/2008/layout/HorizontalMultiLevelHierarchy"/>
    <dgm:cxn modelId="{34D43993-A5B8-6249-AC6A-D692D19FE7AD}" type="presOf" srcId="{44CB6055-AE17-F947-9F4F-43516BBFC8E8}" destId="{C5F48896-BD35-4842-BAA7-4A4D9FA7A423}" srcOrd="1" destOrd="0" presId="urn:microsoft.com/office/officeart/2008/layout/HorizontalMultiLevelHierarchy"/>
    <dgm:cxn modelId="{6F3205F5-2435-5B42-AB17-0313059521FE}" type="presOf" srcId="{0D3ECD9B-46AE-5448-9703-CF2779F8C457}" destId="{5F1D1D3B-0978-DF4B-B578-D59CB44DE12E}" srcOrd="1" destOrd="0" presId="urn:microsoft.com/office/officeart/2008/layout/HorizontalMultiLevelHierarchy"/>
    <dgm:cxn modelId="{F2EB65C4-ACA8-0F47-8BCB-F9E4B1D91861}" srcId="{32EE6703-ABB9-7843-B379-5CB735F0D6AD}" destId="{95CA16B2-8710-454A-86AA-205D4DAAD00B}" srcOrd="2" destOrd="0" parTransId="{04F6AC7F-5114-0C44-B751-988DCCAF71F5}" sibTransId="{D83F1393-1D9F-994A-80D4-9D04FFC6483E}"/>
    <dgm:cxn modelId="{D8981AFC-DEB5-7243-9D44-B38E31396706}" type="presOf" srcId="{31A9A5D3-5860-124E-A013-94972006173B}" destId="{EFBA4A3C-B1FB-5545-B307-99A591DE0506}" srcOrd="0" destOrd="0" presId="urn:microsoft.com/office/officeart/2008/layout/HorizontalMultiLevelHierarchy"/>
    <dgm:cxn modelId="{B9583B1B-C480-C140-8474-6302C7B1727A}" type="presOf" srcId="{C6B79855-1909-9D4E-9989-E2659189DBE1}" destId="{FD45F9E3-F5AA-0E44-B75A-E9F60795F30C}" srcOrd="0" destOrd="0" presId="urn:microsoft.com/office/officeart/2008/layout/HorizontalMultiLevelHierarchy"/>
    <dgm:cxn modelId="{6C6A4D78-BFC7-0040-8C15-03BDB9668029}" type="presOf" srcId="{201889F1-EBF8-CC40-8F8E-7743803342A9}" destId="{11795C42-5680-204F-80E7-4268F2DC82FC}" srcOrd="0" destOrd="0" presId="urn:microsoft.com/office/officeart/2008/layout/HorizontalMultiLevelHierarchy"/>
    <dgm:cxn modelId="{15CA389F-C11F-7045-902B-2C3D4656F89B}" type="presOf" srcId="{8467D916-67AA-E44A-AD50-286DCB2D1341}" destId="{7312A6EA-B8A6-0C4D-82F3-4AFBCD590EC0}" srcOrd="0" destOrd="0" presId="urn:microsoft.com/office/officeart/2008/layout/HorizontalMultiLevelHierarchy"/>
    <dgm:cxn modelId="{A5166148-045F-1D47-BA9A-FD5B7B0DB02F}" srcId="{9B2E7E90-28FE-334C-BEB1-7045B46601E9}" destId="{3E331B17-38D4-6843-B900-38F1F8D17106}" srcOrd="0" destOrd="0" parTransId="{CC703C72-81D9-8441-8621-F5DEB22AEDC0}" sibTransId="{2A61B4A4-92B5-C346-A3E4-3D5B0A88F104}"/>
    <dgm:cxn modelId="{719B7046-C33A-9048-B9CF-D1F74158766D}" type="presOf" srcId="{9B2E7E90-28FE-334C-BEB1-7045B46601E9}" destId="{303ECFE5-E0A6-B64F-94DB-687FD178405D}" srcOrd="0" destOrd="0" presId="urn:microsoft.com/office/officeart/2008/layout/HorizontalMultiLevelHierarchy"/>
    <dgm:cxn modelId="{77D5A36C-2AEF-6346-85C5-D1CAD8409CFE}" type="presOf" srcId="{201889F1-EBF8-CC40-8F8E-7743803342A9}" destId="{56847206-6383-2548-B9A6-9621D5AFA788}" srcOrd="1" destOrd="0" presId="urn:microsoft.com/office/officeart/2008/layout/HorizontalMultiLevelHierarchy"/>
    <dgm:cxn modelId="{497406B9-5A48-C84F-920A-964BCBFFF8A4}" type="presOf" srcId="{CC703C72-81D9-8441-8621-F5DEB22AEDC0}" destId="{D5D7FF36-366E-8044-B39D-C9D1B352D63D}" srcOrd="0" destOrd="0" presId="urn:microsoft.com/office/officeart/2008/layout/HorizontalMultiLevelHierarchy"/>
    <dgm:cxn modelId="{7BB76096-F848-B045-AC2A-7D663E8504D3}" type="presOf" srcId="{97ED903B-CDE8-B646-A7B5-3666DE54DA3D}" destId="{6F6E8AAC-D72D-2544-BF27-2E4E037FD3B4}" srcOrd="0" destOrd="0" presId="urn:microsoft.com/office/officeart/2008/layout/HorizontalMultiLevelHierarchy"/>
    <dgm:cxn modelId="{770377A6-1DAC-E74B-B421-991D4AA85EC8}" type="presOf" srcId="{04F6AC7F-5114-0C44-B751-988DCCAF71F5}" destId="{DF3B207E-0408-2841-AB58-9DDDF9E63D65}" srcOrd="1" destOrd="0" presId="urn:microsoft.com/office/officeart/2008/layout/HorizontalMultiLevelHierarchy"/>
    <dgm:cxn modelId="{8533C9F7-3D32-CC45-B5B1-E3F45B13069E}" srcId="{06EBE177-5425-E440-B242-6344B65A6529}" destId="{C6B79855-1909-9D4E-9989-E2659189DBE1}" srcOrd="0" destOrd="0" parTransId="{DC0EAF6D-7CE1-E747-9323-E09CF8982F3E}" sibTransId="{5CA2BF1A-C3B6-8C4A-BF06-694DD5E6FFF5}"/>
    <dgm:cxn modelId="{57980C29-A406-0D4B-B3B2-9B2E7E899B8E}" type="presOf" srcId="{DC0EAF6D-7CE1-E747-9323-E09CF8982F3E}" destId="{6E9059F6-B723-C340-9F0E-828C85DDAAB5}" srcOrd="0" destOrd="0" presId="urn:microsoft.com/office/officeart/2008/layout/HorizontalMultiLevelHierarchy"/>
    <dgm:cxn modelId="{E1A4DFD6-9D8F-324F-AEFA-2104E7551433}" type="presOf" srcId="{32EE6703-ABB9-7843-B379-5CB735F0D6AD}" destId="{4EAE5E16-F9A9-4940-A1FF-5B1E81E43556}" srcOrd="0" destOrd="0" presId="urn:microsoft.com/office/officeart/2008/layout/HorizontalMultiLevelHierarchy"/>
    <dgm:cxn modelId="{E8161095-8EBC-8A4E-94B4-1B25C4864B20}" type="presOf" srcId="{3E331B17-38D4-6843-B900-38F1F8D17106}" destId="{204F84C1-E932-BB42-B2C9-54E019EDEDA4}" srcOrd="0" destOrd="0" presId="urn:microsoft.com/office/officeart/2008/layout/HorizontalMultiLevelHierarchy"/>
    <dgm:cxn modelId="{B33F928A-ADD2-4D41-B921-8BDFC74BFC50}" type="presOf" srcId="{7B9E91F4-F42E-2649-9F2E-38E041FE8AB7}" destId="{054E4724-10E8-974D-98BA-BEECCAB8832E}" srcOrd="0" destOrd="0" presId="urn:microsoft.com/office/officeart/2008/layout/HorizontalMultiLevelHierarchy"/>
    <dgm:cxn modelId="{B9ACC632-6566-2345-9B86-B0103F0CCF83}" srcId="{32EE6703-ABB9-7843-B379-5CB735F0D6AD}" destId="{06EBE177-5425-E440-B242-6344B65A6529}" srcOrd="1" destOrd="0" parTransId="{97ED903B-CDE8-B646-A7B5-3666DE54DA3D}" sibTransId="{FD0F514F-6844-B943-B702-690B0A4BEBAC}"/>
    <dgm:cxn modelId="{FF177C7C-DF48-9045-8301-03F05F95DF9D}" type="presOf" srcId="{6B17ECB3-B18E-FE48-ADD5-42E78077489B}" destId="{F3B25A20-F14B-E843-B220-1009BFB64AC8}" srcOrd="0" destOrd="0" presId="urn:microsoft.com/office/officeart/2008/layout/HorizontalMultiLevelHierarchy"/>
    <dgm:cxn modelId="{BC02EABB-4FD7-8C48-BFBB-212CD7D58918}" type="presOf" srcId="{CC703C72-81D9-8441-8621-F5DEB22AEDC0}" destId="{7950FE3F-C4C7-EB46-A8AE-35AEE77D16EC}" srcOrd="1" destOrd="0" presId="urn:microsoft.com/office/officeart/2008/layout/HorizontalMultiLevelHierarchy"/>
    <dgm:cxn modelId="{0BED8B43-F0D3-FE4C-9CB8-A12FD445F918}" srcId="{2830E52B-82A4-3148-BDCC-B6B55922660A}" destId="{8467D916-67AA-E44A-AD50-286DCB2D1341}" srcOrd="0" destOrd="0" parTransId="{004B33F1-EAF1-E448-BE7F-890611317A01}" sibTransId="{20E1FA9A-5D35-C14E-9558-C1D5734AF8EE}"/>
    <dgm:cxn modelId="{7C1FFC62-2E9D-7742-9D07-6D3FD0FF458E}" type="presOf" srcId="{7B9E91F4-F42E-2649-9F2E-38E041FE8AB7}" destId="{34871CB8-7045-A347-8632-E462059112D0}" srcOrd="1" destOrd="0" presId="urn:microsoft.com/office/officeart/2008/layout/HorizontalMultiLevelHierarchy"/>
    <dgm:cxn modelId="{6EEE6F98-01A6-6F43-AB31-06AE88142E38}" type="presOf" srcId="{04F6AC7F-5114-0C44-B751-988DCCAF71F5}" destId="{3F1D2C9B-6685-1C48-AC71-D3C9D4ADD294}" srcOrd="0" destOrd="0" presId="urn:microsoft.com/office/officeart/2008/layout/HorizontalMultiLevelHierarchy"/>
    <dgm:cxn modelId="{7A0DE176-BD2F-0544-A0C7-13AC2478CC0B}" srcId="{8467D916-67AA-E44A-AD50-286DCB2D1341}" destId="{32EE6703-ABB9-7843-B379-5CB735F0D6AD}" srcOrd="0" destOrd="0" parTransId="{44CB6055-AE17-F947-9F4F-43516BBFC8E8}" sibTransId="{F431B4FB-F697-014A-B81B-56FAFD8D1537}"/>
    <dgm:cxn modelId="{3706948A-E918-0A40-A832-A9FBC7477E42}" srcId="{C6B79855-1909-9D4E-9989-E2659189DBE1}" destId="{31A9A5D3-5860-124E-A013-94972006173B}" srcOrd="0" destOrd="0" parTransId="{7B9E91F4-F42E-2649-9F2E-38E041FE8AB7}" sibTransId="{225D75AE-CC4D-7643-AE02-0B23FB5A74E6}"/>
    <dgm:cxn modelId="{4F7AA1D3-2030-FC42-AEF0-9AECB8E3FC21}" type="presOf" srcId="{44CB6055-AE17-F947-9F4F-43516BBFC8E8}" destId="{7BDEC6D4-F1FC-9F46-8805-3DAD926E1268}" srcOrd="0" destOrd="0" presId="urn:microsoft.com/office/officeart/2008/layout/HorizontalMultiLevelHierarchy"/>
    <dgm:cxn modelId="{147A4D18-D0A0-EF40-8111-364785F6ADD6}" type="presOf" srcId="{95CA16B2-8710-454A-86AA-205D4DAAD00B}" destId="{F1D29E67-C997-F745-B716-9A396C9351C7}" srcOrd="0" destOrd="0" presId="urn:microsoft.com/office/officeart/2008/layout/HorizontalMultiLevelHierarchy"/>
    <dgm:cxn modelId="{8BB9F262-5ABA-7B45-A048-F9BE754D96BB}" type="presOf" srcId="{97ED903B-CDE8-B646-A7B5-3666DE54DA3D}" destId="{9F01F55A-43DE-3F42-9D1B-26778F9C0A27}" srcOrd="1" destOrd="0" presId="urn:microsoft.com/office/officeart/2008/layout/HorizontalMultiLevelHierarchy"/>
    <dgm:cxn modelId="{F7D6CDDD-5A91-5E47-9F14-CF81A897998E}" type="presParOf" srcId="{27D1A9B7-88EC-0141-9522-A8B485927668}" destId="{70D41C1B-A359-BD45-8411-A54877636F0F}" srcOrd="0" destOrd="0" presId="urn:microsoft.com/office/officeart/2008/layout/HorizontalMultiLevelHierarchy"/>
    <dgm:cxn modelId="{401B5958-D57A-7843-A3C8-90F53BBE6754}" type="presParOf" srcId="{70D41C1B-A359-BD45-8411-A54877636F0F}" destId="{7312A6EA-B8A6-0C4D-82F3-4AFBCD590EC0}" srcOrd="0" destOrd="0" presId="urn:microsoft.com/office/officeart/2008/layout/HorizontalMultiLevelHierarchy"/>
    <dgm:cxn modelId="{B20E94B2-7F32-5640-9E00-4AFBEC667AA0}" type="presParOf" srcId="{70D41C1B-A359-BD45-8411-A54877636F0F}" destId="{E720B5B2-790D-1C44-83BE-A335ADA9CF9C}" srcOrd="1" destOrd="0" presId="urn:microsoft.com/office/officeart/2008/layout/HorizontalMultiLevelHierarchy"/>
    <dgm:cxn modelId="{FEC36094-76C9-394F-B095-18D5505FC598}" type="presParOf" srcId="{E720B5B2-790D-1C44-83BE-A335ADA9CF9C}" destId="{7BDEC6D4-F1FC-9F46-8805-3DAD926E1268}" srcOrd="0" destOrd="0" presId="urn:microsoft.com/office/officeart/2008/layout/HorizontalMultiLevelHierarchy"/>
    <dgm:cxn modelId="{3A0F3565-C7AA-E54E-8D84-9B5A68B916A9}" type="presParOf" srcId="{7BDEC6D4-F1FC-9F46-8805-3DAD926E1268}" destId="{C5F48896-BD35-4842-BAA7-4A4D9FA7A423}" srcOrd="0" destOrd="0" presId="urn:microsoft.com/office/officeart/2008/layout/HorizontalMultiLevelHierarchy"/>
    <dgm:cxn modelId="{EF875678-2E6D-1540-BAE4-E24DDD961870}" type="presParOf" srcId="{E720B5B2-790D-1C44-83BE-A335ADA9CF9C}" destId="{C6B671AA-D94B-AF44-962B-ACC39ABEC468}" srcOrd="1" destOrd="0" presId="urn:microsoft.com/office/officeart/2008/layout/HorizontalMultiLevelHierarchy"/>
    <dgm:cxn modelId="{7873C38B-C303-1C47-A7B2-17999EEB66A5}" type="presParOf" srcId="{C6B671AA-D94B-AF44-962B-ACC39ABEC468}" destId="{4EAE5E16-F9A9-4940-A1FF-5B1E81E43556}" srcOrd="0" destOrd="0" presId="urn:microsoft.com/office/officeart/2008/layout/HorizontalMultiLevelHierarchy"/>
    <dgm:cxn modelId="{5F63CF98-D995-5D4D-9BA4-9BF635A2FE22}" type="presParOf" srcId="{C6B671AA-D94B-AF44-962B-ACC39ABEC468}" destId="{70187FB9-AD18-3949-B9FD-B991D6D80EC2}" srcOrd="1" destOrd="0" presId="urn:microsoft.com/office/officeart/2008/layout/HorizontalMultiLevelHierarchy"/>
    <dgm:cxn modelId="{CBE40A08-B0C3-514B-9322-E286989A4546}" type="presParOf" srcId="{70187FB9-AD18-3949-B9FD-B991D6D80EC2}" destId="{11795C42-5680-204F-80E7-4268F2DC82FC}" srcOrd="0" destOrd="0" presId="urn:microsoft.com/office/officeart/2008/layout/HorizontalMultiLevelHierarchy"/>
    <dgm:cxn modelId="{2E12E273-2CBB-B84F-9FC1-BFC144C5A703}" type="presParOf" srcId="{11795C42-5680-204F-80E7-4268F2DC82FC}" destId="{56847206-6383-2548-B9A6-9621D5AFA788}" srcOrd="0" destOrd="0" presId="urn:microsoft.com/office/officeart/2008/layout/HorizontalMultiLevelHierarchy"/>
    <dgm:cxn modelId="{F4990B15-0D56-BE4C-8ECA-9396C771DA81}" type="presParOf" srcId="{70187FB9-AD18-3949-B9FD-B991D6D80EC2}" destId="{573D2286-3337-7040-B588-77CF0C0AFD9A}" srcOrd="1" destOrd="0" presId="urn:microsoft.com/office/officeart/2008/layout/HorizontalMultiLevelHierarchy"/>
    <dgm:cxn modelId="{70DD8857-6D12-9549-96B4-ED089B5BCE11}" type="presParOf" srcId="{573D2286-3337-7040-B588-77CF0C0AFD9A}" destId="{F3B25A20-F14B-E843-B220-1009BFB64AC8}" srcOrd="0" destOrd="0" presId="urn:microsoft.com/office/officeart/2008/layout/HorizontalMultiLevelHierarchy"/>
    <dgm:cxn modelId="{7C498A90-221B-6844-B79A-B0F010D7F1E7}" type="presParOf" srcId="{573D2286-3337-7040-B588-77CF0C0AFD9A}" destId="{165212E5-AE1E-7C4E-AF06-6F0C7DE19354}" srcOrd="1" destOrd="0" presId="urn:microsoft.com/office/officeart/2008/layout/HorizontalMultiLevelHierarchy"/>
    <dgm:cxn modelId="{A79D747C-FC07-4340-979B-82D4C1E274D0}" type="presParOf" srcId="{70187FB9-AD18-3949-B9FD-B991D6D80EC2}" destId="{6F6E8AAC-D72D-2544-BF27-2E4E037FD3B4}" srcOrd="2" destOrd="0" presId="urn:microsoft.com/office/officeart/2008/layout/HorizontalMultiLevelHierarchy"/>
    <dgm:cxn modelId="{81DF7CDB-0E41-DF46-B83E-D73CDEB02CE0}" type="presParOf" srcId="{6F6E8AAC-D72D-2544-BF27-2E4E037FD3B4}" destId="{9F01F55A-43DE-3F42-9D1B-26778F9C0A27}" srcOrd="0" destOrd="0" presId="urn:microsoft.com/office/officeart/2008/layout/HorizontalMultiLevelHierarchy"/>
    <dgm:cxn modelId="{CFB18061-5F84-8341-AC79-CD2114EDC0B7}" type="presParOf" srcId="{70187FB9-AD18-3949-B9FD-B991D6D80EC2}" destId="{CBB1C6A2-AAE5-6A47-84D4-826C56A3BB55}" srcOrd="3" destOrd="0" presId="urn:microsoft.com/office/officeart/2008/layout/HorizontalMultiLevelHierarchy"/>
    <dgm:cxn modelId="{8493BB4D-E1D1-244B-812C-797A73FB1283}" type="presParOf" srcId="{CBB1C6A2-AAE5-6A47-84D4-826C56A3BB55}" destId="{8D84BD43-30E4-E944-A82B-DE24F1B1B91F}" srcOrd="0" destOrd="0" presId="urn:microsoft.com/office/officeart/2008/layout/HorizontalMultiLevelHierarchy"/>
    <dgm:cxn modelId="{02255BDB-995F-ED44-A89E-83B26A093D15}" type="presParOf" srcId="{CBB1C6A2-AAE5-6A47-84D4-826C56A3BB55}" destId="{5247B18B-74FC-9B4E-8E6F-AA92B0C77CD9}" srcOrd="1" destOrd="0" presId="urn:microsoft.com/office/officeart/2008/layout/HorizontalMultiLevelHierarchy"/>
    <dgm:cxn modelId="{1B7A9891-FF63-7047-9351-3E22E0B005B6}" type="presParOf" srcId="{5247B18B-74FC-9B4E-8E6F-AA92B0C77CD9}" destId="{6E9059F6-B723-C340-9F0E-828C85DDAAB5}" srcOrd="0" destOrd="0" presId="urn:microsoft.com/office/officeart/2008/layout/HorizontalMultiLevelHierarchy"/>
    <dgm:cxn modelId="{1381BCCE-5AB8-4A43-A244-307FF3CE50F5}" type="presParOf" srcId="{6E9059F6-B723-C340-9F0E-828C85DDAAB5}" destId="{BD853214-299E-DF46-A526-7B8E9EBB44B5}" srcOrd="0" destOrd="0" presId="urn:microsoft.com/office/officeart/2008/layout/HorizontalMultiLevelHierarchy"/>
    <dgm:cxn modelId="{D07A30F8-C28C-C242-B0B0-303819422DE7}" type="presParOf" srcId="{5247B18B-74FC-9B4E-8E6F-AA92B0C77CD9}" destId="{32191B8F-8DAD-8140-AA80-37A085E69E7C}" srcOrd="1" destOrd="0" presId="urn:microsoft.com/office/officeart/2008/layout/HorizontalMultiLevelHierarchy"/>
    <dgm:cxn modelId="{281E1D45-DC87-2644-A5FD-57846302B539}" type="presParOf" srcId="{32191B8F-8DAD-8140-AA80-37A085E69E7C}" destId="{FD45F9E3-F5AA-0E44-B75A-E9F60795F30C}" srcOrd="0" destOrd="0" presId="urn:microsoft.com/office/officeart/2008/layout/HorizontalMultiLevelHierarchy"/>
    <dgm:cxn modelId="{6BBF60CF-DE7F-7449-9F26-B33574F95C10}" type="presParOf" srcId="{32191B8F-8DAD-8140-AA80-37A085E69E7C}" destId="{BD4C459C-9EED-9E4B-A0E7-2C7ECB63152A}" srcOrd="1" destOrd="0" presId="urn:microsoft.com/office/officeart/2008/layout/HorizontalMultiLevelHierarchy"/>
    <dgm:cxn modelId="{E5B3948F-8C49-544D-91F0-865105B02EFC}" type="presParOf" srcId="{BD4C459C-9EED-9E4B-A0E7-2C7ECB63152A}" destId="{054E4724-10E8-974D-98BA-BEECCAB8832E}" srcOrd="0" destOrd="0" presId="urn:microsoft.com/office/officeart/2008/layout/HorizontalMultiLevelHierarchy"/>
    <dgm:cxn modelId="{523BC10E-1D83-E544-AFC1-A730E47EC15F}" type="presParOf" srcId="{054E4724-10E8-974D-98BA-BEECCAB8832E}" destId="{34871CB8-7045-A347-8632-E462059112D0}" srcOrd="0" destOrd="0" presId="urn:microsoft.com/office/officeart/2008/layout/HorizontalMultiLevelHierarchy"/>
    <dgm:cxn modelId="{572662FD-2834-DF4C-8045-2A0F8BFA38BA}" type="presParOf" srcId="{BD4C459C-9EED-9E4B-A0E7-2C7ECB63152A}" destId="{0315B359-BB7D-C649-A747-8FCDB4499D5E}" srcOrd="1" destOrd="0" presId="urn:microsoft.com/office/officeart/2008/layout/HorizontalMultiLevelHierarchy"/>
    <dgm:cxn modelId="{0041A386-5EB2-EA4B-9073-EB670A9F03FA}" type="presParOf" srcId="{0315B359-BB7D-C649-A747-8FCDB4499D5E}" destId="{EFBA4A3C-B1FB-5545-B307-99A591DE0506}" srcOrd="0" destOrd="0" presId="urn:microsoft.com/office/officeart/2008/layout/HorizontalMultiLevelHierarchy"/>
    <dgm:cxn modelId="{AA6ECF44-0523-4445-93EC-CD01EE5CF9DE}" type="presParOf" srcId="{0315B359-BB7D-C649-A747-8FCDB4499D5E}" destId="{D5792ED2-8903-7F49-AF32-9420EFD3999D}" srcOrd="1" destOrd="0" presId="urn:microsoft.com/office/officeart/2008/layout/HorizontalMultiLevelHierarchy"/>
    <dgm:cxn modelId="{E70EE339-60DD-0640-BE25-711E21BB0FCB}" type="presParOf" srcId="{5247B18B-74FC-9B4E-8E6F-AA92B0C77CD9}" destId="{74C88C47-8334-E94A-925E-FDF26724C371}" srcOrd="2" destOrd="0" presId="urn:microsoft.com/office/officeart/2008/layout/HorizontalMultiLevelHierarchy"/>
    <dgm:cxn modelId="{8CB826F8-47AF-C441-BEB5-796DE0DB0E9C}" type="presParOf" srcId="{74C88C47-8334-E94A-925E-FDF26724C371}" destId="{5F1D1D3B-0978-DF4B-B578-D59CB44DE12E}" srcOrd="0" destOrd="0" presId="urn:microsoft.com/office/officeart/2008/layout/HorizontalMultiLevelHierarchy"/>
    <dgm:cxn modelId="{DED7B68D-B119-B548-8A31-88C32EB90949}" type="presParOf" srcId="{5247B18B-74FC-9B4E-8E6F-AA92B0C77CD9}" destId="{D7CDBE45-5303-B94C-99B8-59168730E824}" srcOrd="3" destOrd="0" presId="urn:microsoft.com/office/officeart/2008/layout/HorizontalMultiLevelHierarchy"/>
    <dgm:cxn modelId="{99B034FD-5612-DD48-B2E5-8B819902F809}" type="presParOf" srcId="{D7CDBE45-5303-B94C-99B8-59168730E824}" destId="{303ECFE5-E0A6-B64F-94DB-687FD178405D}" srcOrd="0" destOrd="0" presId="urn:microsoft.com/office/officeart/2008/layout/HorizontalMultiLevelHierarchy"/>
    <dgm:cxn modelId="{5E99226B-0F33-1240-9814-37AFD0EEE273}" type="presParOf" srcId="{D7CDBE45-5303-B94C-99B8-59168730E824}" destId="{BD389573-1013-3E46-A274-44ED6823E38A}" srcOrd="1" destOrd="0" presId="urn:microsoft.com/office/officeart/2008/layout/HorizontalMultiLevelHierarchy"/>
    <dgm:cxn modelId="{1BDEC7A9-7929-E642-8A8F-70764A999408}" type="presParOf" srcId="{BD389573-1013-3E46-A274-44ED6823E38A}" destId="{D5D7FF36-366E-8044-B39D-C9D1B352D63D}" srcOrd="0" destOrd="0" presId="urn:microsoft.com/office/officeart/2008/layout/HorizontalMultiLevelHierarchy"/>
    <dgm:cxn modelId="{AA86E0F0-8FB9-864D-AAD6-8609FFC8A734}" type="presParOf" srcId="{D5D7FF36-366E-8044-B39D-C9D1B352D63D}" destId="{7950FE3F-C4C7-EB46-A8AE-35AEE77D16EC}" srcOrd="0" destOrd="0" presId="urn:microsoft.com/office/officeart/2008/layout/HorizontalMultiLevelHierarchy"/>
    <dgm:cxn modelId="{CE38AE99-E5CE-5F42-BA9B-DA1508A98C49}" type="presParOf" srcId="{BD389573-1013-3E46-A274-44ED6823E38A}" destId="{B2F35707-FF60-3642-95BA-A1DA88E2AD01}" srcOrd="1" destOrd="0" presId="urn:microsoft.com/office/officeart/2008/layout/HorizontalMultiLevelHierarchy"/>
    <dgm:cxn modelId="{E7105306-F332-2F45-B680-684CD6EB83CF}" type="presParOf" srcId="{B2F35707-FF60-3642-95BA-A1DA88E2AD01}" destId="{204F84C1-E932-BB42-B2C9-54E019EDEDA4}" srcOrd="0" destOrd="0" presId="urn:microsoft.com/office/officeart/2008/layout/HorizontalMultiLevelHierarchy"/>
    <dgm:cxn modelId="{EE8F9BF4-E344-874A-B64A-2A63CFC9E824}" type="presParOf" srcId="{B2F35707-FF60-3642-95BA-A1DA88E2AD01}" destId="{C78351A1-6515-074A-AA2D-884B7096B0DE}" srcOrd="1" destOrd="0" presId="urn:microsoft.com/office/officeart/2008/layout/HorizontalMultiLevelHierarchy"/>
    <dgm:cxn modelId="{5946CAF1-B0E1-1244-A3C0-6D7DB6FCD41F}" type="presParOf" srcId="{70187FB9-AD18-3949-B9FD-B991D6D80EC2}" destId="{3F1D2C9B-6685-1C48-AC71-D3C9D4ADD294}" srcOrd="4" destOrd="0" presId="urn:microsoft.com/office/officeart/2008/layout/HorizontalMultiLevelHierarchy"/>
    <dgm:cxn modelId="{373586BF-5F09-0A49-B907-F05446969499}" type="presParOf" srcId="{3F1D2C9B-6685-1C48-AC71-D3C9D4ADD294}" destId="{DF3B207E-0408-2841-AB58-9DDDF9E63D65}" srcOrd="0" destOrd="0" presId="urn:microsoft.com/office/officeart/2008/layout/HorizontalMultiLevelHierarchy"/>
    <dgm:cxn modelId="{0A23B78C-928A-EF43-A6F9-72D8BE9FD38A}" type="presParOf" srcId="{70187FB9-AD18-3949-B9FD-B991D6D80EC2}" destId="{680F0C98-F965-3A47-A2BD-3DBA22D15905}" srcOrd="5" destOrd="0" presId="urn:microsoft.com/office/officeart/2008/layout/HorizontalMultiLevelHierarchy"/>
    <dgm:cxn modelId="{041245DB-926F-0B48-A7D8-E2FEE35464C9}" type="presParOf" srcId="{680F0C98-F965-3A47-A2BD-3DBA22D15905}" destId="{F1D29E67-C997-F745-B716-9A396C9351C7}" srcOrd="0" destOrd="0" presId="urn:microsoft.com/office/officeart/2008/layout/HorizontalMultiLevelHierarchy"/>
    <dgm:cxn modelId="{01ED34E3-39C7-FD4B-BB26-51E893FB76D5}" type="presParOf" srcId="{680F0C98-F965-3A47-A2BD-3DBA22D15905}" destId="{32B16C16-2D86-1C4D-9E20-CFFB495BCF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D2C9B-6685-1C48-AC71-D3C9D4ADD294}">
      <dsp:nvSpPr>
        <dsp:cNvPr id="0" name=""/>
        <dsp:cNvSpPr/>
      </dsp:nvSpPr>
      <dsp:spPr>
        <a:xfrm>
          <a:off x="3287158" y="2671872"/>
          <a:ext cx="436014" cy="150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007" y="0"/>
              </a:lnTo>
              <a:lnTo>
                <a:pt x="218007" y="1501925"/>
              </a:lnTo>
              <a:lnTo>
                <a:pt x="436014" y="150192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3466067" y="2640867"/>
        <a:ext cx="78196" cy="1563933"/>
      </dsp:txXfrm>
    </dsp:sp>
    <dsp:sp modelId="{D5D7FF36-366E-8044-B39D-C9D1B352D63D}">
      <dsp:nvSpPr>
        <dsp:cNvPr id="0" name=""/>
        <dsp:cNvSpPr/>
      </dsp:nvSpPr>
      <dsp:spPr>
        <a:xfrm>
          <a:off x="8519336" y="3652023"/>
          <a:ext cx="436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01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8726443" y="3684551"/>
        <a:ext cx="21800" cy="26383"/>
      </dsp:txXfrm>
    </dsp:sp>
    <dsp:sp modelId="{74C88C47-8334-E94A-925E-FDF26724C371}">
      <dsp:nvSpPr>
        <dsp:cNvPr id="0" name=""/>
        <dsp:cNvSpPr/>
      </dsp:nvSpPr>
      <dsp:spPr>
        <a:xfrm>
          <a:off x="5903247" y="2671872"/>
          <a:ext cx="436014" cy="102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007" y="0"/>
              </a:lnTo>
              <a:lnTo>
                <a:pt x="218007" y="1025871"/>
              </a:lnTo>
              <a:lnTo>
                <a:pt x="436014" y="102587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6093387" y="2627465"/>
        <a:ext cx="55734" cy="1114684"/>
      </dsp:txXfrm>
    </dsp:sp>
    <dsp:sp modelId="{054E4724-10E8-974D-98BA-BEECCAB8832E}">
      <dsp:nvSpPr>
        <dsp:cNvPr id="0" name=""/>
        <dsp:cNvSpPr/>
      </dsp:nvSpPr>
      <dsp:spPr>
        <a:xfrm>
          <a:off x="8519336" y="1600280"/>
          <a:ext cx="436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01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8726443" y="1632809"/>
        <a:ext cx="21800" cy="26383"/>
      </dsp:txXfrm>
    </dsp:sp>
    <dsp:sp modelId="{6E9059F6-B723-C340-9F0E-828C85DDAAB5}">
      <dsp:nvSpPr>
        <dsp:cNvPr id="0" name=""/>
        <dsp:cNvSpPr/>
      </dsp:nvSpPr>
      <dsp:spPr>
        <a:xfrm>
          <a:off x="5903247" y="1646000"/>
          <a:ext cx="436014" cy="1025871"/>
        </a:xfrm>
        <a:custGeom>
          <a:avLst/>
          <a:gdLst/>
          <a:ahLst/>
          <a:cxnLst/>
          <a:rect l="0" t="0" r="0" b="0"/>
          <a:pathLst>
            <a:path>
              <a:moveTo>
                <a:pt x="0" y="1025871"/>
              </a:moveTo>
              <a:lnTo>
                <a:pt x="218007" y="1025871"/>
              </a:lnTo>
              <a:lnTo>
                <a:pt x="218007" y="0"/>
              </a:lnTo>
              <a:lnTo>
                <a:pt x="436014" y="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6093387" y="1601594"/>
        <a:ext cx="55734" cy="1114684"/>
      </dsp:txXfrm>
    </dsp:sp>
    <dsp:sp modelId="{6F6E8AAC-D72D-2544-BF27-2E4E037FD3B4}">
      <dsp:nvSpPr>
        <dsp:cNvPr id="0" name=""/>
        <dsp:cNvSpPr/>
      </dsp:nvSpPr>
      <dsp:spPr>
        <a:xfrm>
          <a:off x="3287158" y="2626152"/>
          <a:ext cx="436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01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3494265" y="2658680"/>
        <a:ext cx="21800" cy="26383"/>
      </dsp:txXfrm>
    </dsp:sp>
    <dsp:sp modelId="{11795C42-5680-204F-80E7-4268F2DC82FC}">
      <dsp:nvSpPr>
        <dsp:cNvPr id="0" name=""/>
        <dsp:cNvSpPr/>
      </dsp:nvSpPr>
      <dsp:spPr>
        <a:xfrm>
          <a:off x="3287158" y="1169946"/>
          <a:ext cx="436014" cy="1501925"/>
        </a:xfrm>
        <a:custGeom>
          <a:avLst/>
          <a:gdLst/>
          <a:ahLst/>
          <a:cxnLst/>
          <a:rect l="0" t="0" r="0" b="0"/>
          <a:pathLst>
            <a:path>
              <a:moveTo>
                <a:pt x="0" y="1501925"/>
              </a:moveTo>
              <a:lnTo>
                <a:pt x="218007" y="1501925"/>
              </a:lnTo>
              <a:lnTo>
                <a:pt x="218007" y="0"/>
              </a:lnTo>
              <a:lnTo>
                <a:pt x="436014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3466067" y="1138942"/>
        <a:ext cx="78196" cy="1563933"/>
      </dsp:txXfrm>
    </dsp:sp>
    <dsp:sp modelId="{7BDEC6D4-F1FC-9F46-8805-3DAD926E1268}">
      <dsp:nvSpPr>
        <dsp:cNvPr id="0" name=""/>
        <dsp:cNvSpPr/>
      </dsp:nvSpPr>
      <dsp:spPr>
        <a:xfrm>
          <a:off x="671068" y="2626152"/>
          <a:ext cx="436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601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b="1" kern="1200" dirty="0"/>
        </a:p>
      </dsp:txBody>
      <dsp:txXfrm>
        <a:off x="878175" y="2658680"/>
        <a:ext cx="21800" cy="26383"/>
      </dsp:txXfrm>
    </dsp:sp>
    <dsp:sp modelId="{7312A6EA-B8A6-0C4D-82F3-4AFBCD590EC0}">
      <dsp:nvSpPr>
        <dsp:cNvPr id="0" name=""/>
        <dsp:cNvSpPr/>
      </dsp:nvSpPr>
      <dsp:spPr>
        <a:xfrm rot="16200000">
          <a:off x="-1971012" y="2339543"/>
          <a:ext cx="4619505" cy="664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b="1" kern="1200" dirty="0" smtClean="0"/>
            <a:t>CTRI</a:t>
          </a:r>
          <a:endParaRPr lang="es-ES_tradnl" sz="4000" b="1" kern="1200" dirty="0"/>
        </a:p>
      </dsp:txBody>
      <dsp:txXfrm>
        <a:off x="-1971012" y="2339543"/>
        <a:ext cx="4619505" cy="664656"/>
      </dsp:txXfrm>
    </dsp:sp>
    <dsp:sp modelId="{4EAE5E16-F9A9-4940-A1FF-5B1E81E43556}">
      <dsp:nvSpPr>
        <dsp:cNvPr id="0" name=""/>
        <dsp:cNvSpPr/>
      </dsp:nvSpPr>
      <dsp:spPr>
        <a:xfrm>
          <a:off x="1107083" y="1166693"/>
          <a:ext cx="2180074" cy="30103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BOARD,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 PROVIDES STRATEGIC GUIDANCE,</a:t>
          </a:r>
          <a:r>
            <a:rPr lang="es-ES_tradnl" sz="1400" b="1" kern="1200" baseline="0" dirty="0" smtClean="0"/>
            <a:t> STRATEGIC OVERSIGHT AS WELL AS M</a:t>
          </a:r>
          <a:r>
            <a:rPr lang="en-GB" sz="1400" b="1" kern="1200" noProof="0" dirty="0" smtClean="0"/>
            <a:t>AINTAINS PRESTIGE &amp; PUBLIC IMAGE</a:t>
          </a:r>
          <a:endParaRPr lang="es-ES_tradnl" sz="1400" b="1" kern="1200" dirty="0"/>
        </a:p>
      </dsp:txBody>
      <dsp:txXfrm>
        <a:off x="1107083" y="1166693"/>
        <a:ext cx="2180074" cy="3010357"/>
      </dsp:txXfrm>
    </dsp:sp>
    <dsp:sp modelId="{F3B25A20-F14B-E843-B220-1009BFB64AC8}">
      <dsp:nvSpPr>
        <dsp:cNvPr id="0" name=""/>
        <dsp:cNvSpPr/>
      </dsp:nvSpPr>
      <dsp:spPr>
        <a:xfrm>
          <a:off x="3723172" y="502066"/>
          <a:ext cx="2180074" cy="1335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FINANCIAL CONTRIBUTORS-UNDP, THE DEPARTMENT OF TRADE &amp; INDUSTRY OF SOUTH AFRICA, ETC.</a:t>
          </a:r>
          <a:endParaRPr lang="en-GB" sz="1400" b="1" kern="1200" noProof="0" dirty="0"/>
        </a:p>
      </dsp:txBody>
      <dsp:txXfrm>
        <a:off x="3723172" y="502066"/>
        <a:ext cx="2180074" cy="1335760"/>
      </dsp:txXfrm>
    </dsp:sp>
    <dsp:sp modelId="{8D84BD43-30E4-E944-A82B-DE24F1B1B91F}">
      <dsp:nvSpPr>
        <dsp:cNvPr id="0" name=""/>
        <dsp:cNvSpPr/>
      </dsp:nvSpPr>
      <dsp:spPr>
        <a:xfrm>
          <a:off x="3723172" y="2003991"/>
          <a:ext cx="2180074" cy="1335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CEO</a:t>
          </a:r>
          <a:endParaRPr lang="en-GB" sz="1400" b="1" kern="1200" noProof="0" dirty="0"/>
        </a:p>
      </dsp:txBody>
      <dsp:txXfrm>
        <a:off x="3723172" y="2003991"/>
        <a:ext cx="2180074" cy="1335760"/>
      </dsp:txXfrm>
    </dsp:sp>
    <dsp:sp modelId="{FD45F9E3-F5AA-0E44-B75A-E9F60795F30C}">
      <dsp:nvSpPr>
        <dsp:cNvPr id="0" name=""/>
        <dsp:cNvSpPr/>
      </dsp:nvSpPr>
      <dsp:spPr>
        <a:xfrm>
          <a:off x="6339262" y="978120"/>
          <a:ext cx="2180074" cy="1335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MANAGEMENT </a:t>
          </a:r>
          <a:endParaRPr lang="en-GB" sz="1400" b="1" kern="1200" noProof="0" dirty="0"/>
        </a:p>
      </dsp:txBody>
      <dsp:txXfrm>
        <a:off x="6339262" y="978120"/>
        <a:ext cx="2180074" cy="1335760"/>
      </dsp:txXfrm>
    </dsp:sp>
    <dsp:sp modelId="{EFBA4A3C-B1FB-5545-B307-99A591DE0506}">
      <dsp:nvSpPr>
        <dsp:cNvPr id="0" name=""/>
        <dsp:cNvSpPr/>
      </dsp:nvSpPr>
      <dsp:spPr>
        <a:xfrm>
          <a:off x="8955351" y="700024"/>
          <a:ext cx="2180074" cy="18919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ADMINISTRATIVE STAFF</a:t>
          </a:r>
          <a:endParaRPr lang="en-GB" sz="1400" b="1" kern="1200" noProof="0" dirty="0"/>
        </a:p>
      </dsp:txBody>
      <dsp:txXfrm>
        <a:off x="8955351" y="700024"/>
        <a:ext cx="2180074" cy="1891952"/>
      </dsp:txXfrm>
    </dsp:sp>
    <dsp:sp modelId="{303ECFE5-E0A6-B64F-94DB-687FD178405D}">
      <dsp:nvSpPr>
        <dsp:cNvPr id="0" name=""/>
        <dsp:cNvSpPr/>
      </dsp:nvSpPr>
      <dsp:spPr>
        <a:xfrm>
          <a:off x="6339262" y="3029862"/>
          <a:ext cx="2180074" cy="1335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ADVISORY COMMITTEE</a:t>
          </a:r>
          <a:endParaRPr lang="en-GB" sz="1400" b="1" kern="1200" noProof="0" dirty="0"/>
        </a:p>
      </dsp:txBody>
      <dsp:txXfrm>
        <a:off x="6339262" y="3029862"/>
        <a:ext cx="2180074" cy="1335760"/>
      </dsp:txXfrm>
    </dsp:sp>
    <dsp:sp modelId="{204F84C1-E932-BB42-B2C9-54E019EDEDA4}">
      <dsp:nvSpPr>
        <dsp:cNvPr id="0" name=""/>
        <dsp:cNvSpPr/>
      </dsp:nvSpPr>
      <dsp:spPr>
        <a:xfrm>
          <a:off x="8955351" y="2758141"/>
          <a:ext cx="2180074" cy="18792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KEY STAKEHOLDERS- NATIONAL GOVERNMENTS, PROFESSIONAL ASSOCIATIONS, PRIVATE SECTOR &amp; CIVIL SOCIETY </a:t>
          </a:r>
        </a:p>
      </dsp:txBody>
      <dsp:txXfrm>
        <a:off x="8955351" y="2758141"/>
        <a:ext cx="2180074" cy="1879204"/>
      </dsp:txXfrm>
    </dsp:sp>
    <dsp:sp modelId="{F1D29E67-C997-F745-B716-9A396C9351C7}">
      <dsp:nvSpPr>
        <dsp:cNvPr id="0" name=""/>
        <dsp:cNvSpPr/>
      </dsp:nvSpPr>
      <dsp:spPr>
        <a:xfrm>
          <a:off x="3723172" y="3505916"/>
          <a:ext cx="2180074" cy="1335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/>
            <a:t>MEMBERS AT LARGE</a:t>
          </a:r>
          <a:endParaRPr lang="en-GB" sz="1400" b="1" kern="1200" noProof="0" dirty="0"/>
        </a:p>
      </dsp:txBody>
      <dsp:txXfrm>
        <a:off x="3723172" y="3505916"/>
        <a:ext cx="2180074" cy="133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995E-BC05-E74D-931C-B66D95974BFB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3E02-B98C-B040-BDF8-155D14506E4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403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25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493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008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954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678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6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45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47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761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138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33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B741-9CAC-3544-AAAD-68C642D1F657}" type="datetimeFigureOut">
              <a:rPr lang="es-ES_tradnl" smtClean="0"/>
              <a:t>28/3/17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192D-3594-B24F-948B-DFD90F43601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491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21" y="5189895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54836" y="19288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solidFill>
                  <a:schemeClr val="accent1"/>
                </a:solidFill>
              </a:rPr>
              <a:t>CENTRE FOR TRADE AND REGIONAL INTEGRATION</a:t>
            </a:r>
            <a:endParaRPr lang="es-ES_tradnl" sz="6000" dirty="0">
              <a:solidFill>
                <a:schemeClr val="accent1"/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354836" y="4084559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dirty="0" err="1" smtClean="0"/>
              <a:t>By</a:t>
            </a:r>
            <a:r>
              <a:rPr lang="es-ES_tradnl" dirty="0" smtClean="0"/>
              <a:t>: Dominique Njinkeu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65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06.png" descr="Captura de pantalla 2016-11-02 a las 4.38.56 p. m..pn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75415" y="1450428"/>
            <a:ext cx="10444162" cy="4698123"/>
          </a:xfrm>
          <a:prstGeom prst="rect">
            <a:avLst/>
          </a:prstGeom>
          <a:ln/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" y="5375824"/>
            <a:ext cx="967432" cy="967432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1355833" y="584322"/>
            <a:ext cx="10481935" cy="144938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IV.1 TRADE POLICY RESEARCH NETWORK FOR AFRICA DEVELOPMENTAL INTEGRATION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1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28" y="5160028"/>
            <a:ext cx="1175415" cy="1175415"/>
          </a:xfrm>
          <a:prstGeom prst="rect">
            <a:avLst/>
          </a:prstGeom>
        </p:spPr>
      </p:pic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457200" y="1074420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85000"/>
              </a:lnSpc>
              <a:spcBef>
                <a:spcPct val="0"/>
              </a:spcBef>
            </a:pPr>
            <a:r>
              <a:rPr lang="en-GB" sz="4000" b="1" kern="0" dirty="0" smtClean="0">
                <a:solidFill>
                  <a:schemeClr val="accent1"/>
                </a:solidFill>
              </a:rPr>
              <a:t>IV.2 A TRADE PRACTICE NETWORK</a:t>
            </a:r>
            <a:endParaRPr lang="es-ES_tradnl" sz="4000" b="1" kern="0" dirty="0">
              <a:solidFill>
                <a:schemeClr val="accent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n-GB" b="1" dirty="0" smtClean="0">
                <a:solidFill>
                  <a:schemeClr val="accent1"/>
                </a:solidFill>
              </a:rPr>
              <a:t>Objective: </a:t>
            </a:r>
          </a:p>
          <a:p>
            <a:pPr marL="749808" lvl="1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Support  policy implementation efforts and actions to unlock new investment opportunities </a:t>
            </a:r>
          </a:p>
          <a:p>
            <a:pPr marL="749808" lvl="1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Promote balanced growth across the Southern African Customs Union (SACU) </a:t>
            </a:r>
          </a:p>
          <a:p>
            <a:pPr marL="749808" lvl="1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Develop a platform focused on regional value chains to better balance trade between Southern African Countries</a:t>
            </a:r>
            <a:endParaRPr lang="es-ES_tradnl" dirty="0" smtClean="0"/>
          </a:p>
          <a:p>
            <a:pPr marL="749808" lvl="1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Support a trade practice network that fosters cross-border trade facilitation</a:t>
            </a:r>
            <a:endParaRPr lang="es-ES_tradnl" dirty="0" smtClean="0"/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9" name="Marcador de texto 3"/>
          <p:cNvSpPr txBox="1">
            <a:spLocks/>
          </p:cNvSpPr>
          <p:nvPr/>
        </p:nvSpPr>
        <p:spPr>
          <a:xfrm>
            <a:off x="457200" y="3360420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Supporting Policy Reform Projects that Enhance Benefits for Smaller Countries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909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28" y="5237975"/>
            <a:ext cx="1175415" cy="1175415"/>
          </a:xfrm>
          <a:prstGeom prst="rect">
            <a:avLst/>
          </a:prstGeom>
        </p:spPr>
      </p:pic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>
                <a:solidFill>
                  <a:schemeClr val="accent1"/>
                </a:solidFill>
                <a:latin typeface="+mn-lt"/>
              </a:rPr>
              <a:t>IV.2 </a:t>
            </a:r>
            <a:r>
              <a:rPr lang="es-ES_tradnl" sz="4400" b="1" dirty="0" smtClean="0">
                <a:solidFill>
                  <a:schemeClr val="accent1"/>
                </a:solidFill>
                <a:latin typeface="+mn-lt"/>
              </a:rPr>
              <a:t>ACTION </a:t>
            </a:r>
            <a:endParaRPr lang="es-ES_tradnl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algn="l">
              <a:buClr>
                <a:schemeClr val="accent1"/>
              </a:buClr>
            </a:pPr>
            <a:r>
              <a:rPr lang="en-GB" b="1" dirty="0" smtClean="0"/>
              <a:t>Increasing the benefits to regional integration for smaller countries</a:t>
            </a:r>
          </a:p>
          <a:p>
            <a:pPr marL="544068" lvl="1" indent="-342900" algn="l">
              <a:buClr>
                <a:schemeClr val="accent1"/>
              </a:buClr>
              <a:buFont typeface="+mj-lt"/>
              <a:buAutoNum type="arabicPeriod"/>
            </a:pPr>
            <a:r>
              <a:rPr lang="en-GB" b="1" dirty="0" smtClean="0"/>
              <a:t>Develop policies to nurture a diversified export base</a:t>
            </a:r>
            <a:endParaRPr lang="en-GB" dirty="0" smtClean="0"/>
          </a:p>
          <a:p>
            <a:pPr lvl="2" algn="l">
              <a:buClr>
                <a:schemeClr val="accent1"/>
              </a:buClr>
            </a:pPr>
            <a:r>
              <a:rPr lang="en-GB" sz="2000" dirty="0" smtClean="0"/>
              <a:t>Leverage South Africa’s scale as a demand engine and Gateway for developing robust global value chains and diversifying exports </a:t>
            </a:r>
            <a:endParaRPr lang="es-ES_tradnl" sz="2000" dirty="0" smtClean="0"/>
          </a:p>
          <a:p>
            <a:pPr lvl="2" algn="l">
              <a:buClr>
                <a:schemeClr val="accent1"/>
              </a:buClr>
            </a:pPr>
            <a:r>
              <a:rPr lang="en-GB" sz="2000" dirty="0" smtClean="0"/>
              <a:t>Harmonize border procedures along key corridors to Foster two-way trade beneficial to all countries </a:t>
            </a:r>
            <a:endParaRPr lang="es-ES_tradnl" sz="2000" dirty="0" smtClean="0"/>
          </a:p>
          <a:p>
            <a:pPr lvl="2" algn="l">
              <a:buClr>
                <a:schemeClr val="accent1"/>
              </a:buClr>
            </a:pPr>
            <a:r>
              <a:rPr lang="en-GB" sz="2000" dirty="0" smtClean="0"/>
              <a:t>Develop policies to address the challenges faced by firms seeking to grow to scale</a:t>
            </a:r>
          </a:p>
          <a:p>
            <a:pPr marL="544068" lvl="1" indent="-342900" algn="l">
              <a:buClr>
                <a:schemeClr val="accent1"/>
              </a:buClr>
              <a:buFont typeface="+mj-lt"/>
              <a:buAutoNum type="arabicPeriod"/>
            </a:pPr>
            <a:r>
              <a:rPr lang="en-GB" b="1" dirty="0" smtClean="0"/>
              <a:t>Strengthen the linkage between southern African multinational corporations and producers in smaller southern African countries </a:t>
            </a:r>
          </a:p>
          <a:p>
            <a:pPr>
              <a:buClr>
                <a:schemeClr val="accent1"/>
              </a:buClr>
            </a:pPr>
            <a:endParaRPr lang="es-ES_tradnl" dirty="0"/>
          </a:p>
        </p:txBody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100" dirty="0" smtClean="0"/>
              <a:t>Supporting  Policy Reform &amp; Projects that Enhance the Regional Integration Benefits for Smaller Countries</a:t>
            </a:r>
            <a:endParaRPr lang="es-ES_tradnl" sz="4100" dirty="0" smtClean="0"/>
          </a:p>
          <a:p>
            <a:pPr marL="0" indent="0">
              <a:buNone/>
            </a:pPr>
            <a:r>
              <a:rPr lang="en-GB" sz="4400" b="1" dirty="0" smtClean="0"/>
              <a:t/>
            </a:r>
            <a:br>
              <a:rPr lang="en-GB" sz="4400" b="1" dirty="0" smtClean="0"/>
            </a:b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8893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62" y="5362545"/>
            <a:ext cx="1175415" cy="1175415"/>
          </a:xfrm>
          <a:prstGeom prst="rect">
            <a:avLst/>
          </a:prstGeom>
        </p:spPr>
      </p:pic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3"/>
          <p:cNvSpPr txBox="1">
            <a:spLocks/>
          </p:cNvSpPr>
          <p:nvPr/>
        </p:nvSpPr>
        <p:spPr>
          <a:xfrm>
            <a:off x="457200" y="508055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800" b="1" dirty="0" smtClean="0">
                <a:solidFill>
                  <a:schemeClr val="accent1"/>
                </a:solidFill>
                <a:latin typeface="+mn-lt"/>
              </a:rPr>
              <a:t>IV.2 ACTION </a:t>
            </a:r>
            <a:endParaRPr lang="es-ES_tradnl"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8368" lvl="1" indent="-457200" algn="l">
              <a:buClr>
                <a:schemeClr val="accent1"/>
              </a:buClr>
              <a:buFont typeface="+mj-lt"/>
              <a:buAutoNum type="arabicPeriod" startAt="3"/>
            </a:pPr>
            <a:r>
              <a:rPr lang="en-GB" b="1" dirty="0" smtClean="0"/>
              <a:t>Build and maintain an inventory of comprehensive, comparable and up-to-date statistical information on SMEs </a:t>
            </a:r>
          </a:p>
          <a:p>
            <a:pPr marL="1371600" lvl="2" indent="-457200" algn="l">
              <a:buClr>
                <a:schemeClr val="accent1"/>
              </a:buClr>
              <a:buFont typeface="Arial" charset="0"/>
              <a:buChar char="•"/>
            </a:pPr>
            <a:r>
              <a:rPr lang="en-GB" sz="2000" dirty="0" smtClean="0"/>
              <a:t>Address the obstacles to building linkages </a:t>
            </a:r>
          </a:p>
          <a:p>
            <a:pPr marL="1554480" lvl="3" indent="-457200" algn="l">
              <a:buClr>
                <a:schemeClr val="accent1"/>
              </a:buClr>
              <a:buFont typeface="Arial" charset="0"/>
              <a:buChar char="•"/>
            </a:pPr>
            <a:r>
              <a:rPr lang="en-GB" sz="2000" dirty="0" smtClean="0"/>
              <a:t>This could consist of redressing information  barriers </a:t>
            </a:r>
            <a:endParaRPr lang="es-ES_tradnl" sz="2000" dirty="0" smtClean="0"/>
          </a:p>
          <a:p>
            <a:pPr marL="658368" lvl="1" indent="-457200" algn="l">
              <a:buClr>
                <a:schemeClr val="accent1"/>
              </a:buClr>
              <a:buFont typeface="+mj-lt"/>
              <a:buAutoNum type="arabicPeriod" startAt="3"/>
            </a:pPr>
            <a:r>
              <a:rPr lang="en-GB" b="1" dirty="0" smtClean="0"/>
              <a:t>Improve information flows on potential suppliers, purchasers and technology partners </a:t>
            </a:r>
          </a:p>
          <a:p>
            <a:pPr lvl="5" algn="l">
              <a:buClr>
                <a:schemeClr val="accent1"/>
              </a:buClr>
              <a:buFont typeface="Wingdings" charset="2"/>
              <a:buChar char="§"/>
            </a:pPr>
            <a:r>
              <a:rPr lang="en-GB" sz="2000" dirty="0" smtClean="0"/>
              <a:t>Improve information flows on potential suppliers, purchasers and technology partners </a:t>
            </a:r>
            <a:endParaRPr lang="en-GB" sz="2000" b="1" dirty="0" smtClean="0"/>
          </a:p>
          <a:p>
            <a:pPr marL="658368" lvl="1" indent="-457200" algn="l">
              <a:buClr>
                <a:schemeClr val="accent1"/>
              </a:buClr>
              <a:buFont typeface="+mj-lt"/>
              <a:buAutoNum type="arabicPeriod" startAt="3"/>
            </a:pPr>
            <a:r>
              <a:rPr lang="en-GB" b="1" dirty="0" smtClean="0"/>
              <a:t>Foster inter-firm subcontracting that enables  regional producers to act as suppliers to south African firms to help establish collaborative supply relationships </a:t>
            </a:r>
            <a:endParaRPr lang="es-ES_tradnl" dirty="0" smtClean="0"/>
          </a:p>
          <a:p>
            <a:pPr marL="658368" lvl="1" indent="-457200" algn="l">
              <a:buClr>
                <a:schemeClr val="accent1"/>
              </a:buClr>
              <a:buFont typeface="+mj-lt"/>
              <a:buAutoNum type="arabicPeriod" startAt="3"/>
            </a:pPr>
            <a:endParaRPr lang="es-ES_tradnl" b="1" dirty="0" smtClean="0"/>
          </a:p>
          <a:p>
            <a:pPr algn="l">
              <a:buClr>
                <a:schemeClr val="accent1"/>
              </a:buClr>
            </a:pPr>
            <a:endParaRPr lang="es-ES_tradnl" dirty="0"/>
          </a:p>
        </p:txBody>
      </p:sp>
      <p:sp>
        <p:nvSpPr>
          <p:cNvPr id="9" name="Marcador de texto 5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600" dirty="0" smtClean="0"/>
              <a:t>Supporting  Policy Reform &amp; Projects that Enhance the Regional Integration Benefits of Smaller Countries</a:t>
            </a:r>
            <a:endParaRPr lang="es-ES_tradnl" sz="4600" dirty="0" smtClean="0"/>
          </a:p>
          <a:p>
            <a:pPr marL="0" indent="0">
              <a:buNone/>
            </a:pPr>
            <a:r>
              <a:rPr lang="en-GB" sz="4400" b="1" dirty="0" smtClean="0"/>
              <a:t/>
            </a:r>
            <a:br>
              <a:rPr lang="en-GB" sz="4400" b="1" dirty="0" smtClean="0"/>
            </a:br>
            <a:endParaRPr lang="es-ES_tradnl" sz="4400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73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3" y="5751496"/>
            <a:ext cx="786464" cy="786464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1175415" y="94416"/>
            <a:ext cx="11468530" cy="96421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accent1"/>
                </a:solidFill>
              </a:rPr>
              <a:t>IV.2</a:t>
            </a:r>
            <a:r>
              <a:rPr lang="es-ES_tradnl" sz="4000" dirty="0" smtClean="0">
                <a:solidFill>
                  <a:schemeClr val="accent1"/>
                </a:solidFill>
              </a:rPr>
              <a:t> </a:t>
            </a:r>
            <a:r>
              <a:rPr lang="en-GB" sz="4000" b="1" dirty="0" smtClean="0">
                <a:solidFill>
                  <a:schemeClr val="accent1"/>
                </a:solidFill>
              </a:rPr>
              <a:t>A PLATFORM TO PROMOTE TWO-WAY TRADE </a:t>
            </a:r>
            <a:endParaRPr lang="es-ES_tradnl" sz="4000" dirty="0">
              <a:solidFill>
                <a:schemeClr val="accent1"/>
              </a:solidFill>
            </a:endParaRPr>
          </a:p>
        </p:txBody>
      </p:sp>
      <p:pic>
        <p:nvPicPr>
          <p:cNvPr id="6" name="image03.png" descr="Captura de pantalla 2016-11-02 a las 5.18.12 p. m..pn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82869" y="1058809"/>
            <a:ext cx="11309131" cy="52467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325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08" y="5245263"/>
            <a:ext cx="1175415" cy="1175415"/>
          </a:xfrm>
          <a:prstGeom prst="rect">
            <a:avLst/>
          </a:prstGeom>
        </p:spPr>
      </p:pic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76470" y="320040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400" b="1" dirty="0" smtClean="0">
                <a:solidFill>
                  <a:schemeClr val="accent1"/>
                </a:solidFill>
                <a:latin typeface="+mn-lt"/>
              </a:rPr>
              <a:t>IV.2 ACTION </a:t>
            </a:r>
            <a:endParaRPr lang="es-ES_tradnl" sz="44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/>
          <p:cNvSpPr txBox="1">
            <a:spLocks/>
          </p:cNvSpPr>
          <p:nvPr/>
        </p:nvSpPr>
        <p:spPr>
          <a:xfrm>
            <a:off x="4654296" y="457201"/>
            <a:ext cx="6941000" cy="6126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+mj-lt"/>
              <a:buAutoNum type="arabicPeriod"/>
            </a:pPr>
            <a:r>
              <a:rPr lang="en-GB" sz="1800" b="1" dirty="0" smtClean="0"/>
              <a:t>Support a trade practice network that fosters cross-border trade facilitation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eriod"/>
            </a:pPr>
            <a:r>
              <a:rPr lang="en-GB" sz="1800" dirty="0" smtClean="0"/>
              <a:t> </a:t>
            </a:r>
            <a:r>
              <a:rPr lang="en-GB" sz="1800" b="1" dirty="0" smtClean="0"/>
              <a:t>Provide policy support to address logistical impediments along the supply chains to foster SME integration in regional and global value chains</a:t>
            </a:r>
          </a:p>
          <a:p>
            <a:pPr lvl="1" algn="l"/>
            <a:r>
              <a:rPr lang="en-GB" dirty="0" smtClean="0"/>
              <a:t>Support design and implement  sector or product-specific processes that address the needs of smaller businesses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eriod"/>
            </a:pPr>
            <a:r>
              <a:rPr lang="en-GB" sz="1800" b="1" dirty="0" smtClean="0"/>
              <a:t>Strengthen Regional Border harmonization and operation efforts</a:t>
            </a:r>
          </a:p>
          <a:p>
            <a:pPr lvl="1" algn="l"/>
            <a:r>
              <a:rPr lang="en-GB" dirty="0" smtClean="0"/>
              <a:t>Support customs’ modernization programs throughout Southern Africa</a:t>
            </a:r>
          </a:p>
          <a:p>
            <a:pPr lvl="1" algn="l"/>
            <a:r>
              <a:rPr lang="en-GB" dirty="0" smtClean="0"/>
              <a:t>Support working groups that  harmonize  documents and procedures at borders</a:t>
            </a:r>
          </a:p>
          <a:p>
            <a:pPr lvl="1" algn="l"/>
            <a:r>
              <a:rPr lang="en-GB" dirty="0" smtClean="0"/>
              <a:t>Develop  a centralized system that allows for a one stop trade information portal as a stepping stone to a full Single Window </a:t>
            </a:r>
          </a:p>
          <a:p>
            <a:pPr lvl="1" algn="l"/>
            <a:r>
              <a:rPr lang="en-GB" dirty="0" smtClean="0"/>
              <a:t>Extend the One Stop Border Posts and Coordinating Border Management </a:t>
            </a:r>
          </a:p>
          <a:p>
            <a:pPr marL="342900" indent="-342900" algn="l">
              <a:buClr>
                <a:schemeClr val="accent1"/>
              </a:buClr>
              <a:buFont typeface="+mj-lt"/>
              <a:buAutoNum type="arabicPeriod"/>
            </a:pPr>
            <a:r>
              <a:rPr lang="en-GB" sz="1800" b="1" dirty="0" smtClean="0"/>
              <a:t>Streamline freight in the region including support to a regional freight billboard, policy support to SACU and SADC logistics liberalization efforts </a:t>
            </a:r>
            <a:endParaRPr lang="en-GB" sz="1800" b="1" dirty="0"/>
          </a:p>
        </p:txBody>
      </p:sp>
      <p:sp>
        <p:nvSpPr>
          <p:cNvPr id="9" name="Marcador de texto 3"/>
          <p:cNvSpPr txBox="1">
            <a:spLocks/>
          </p:cNvSpPr>
          <p:nvPr/>
        </p:nvSpPr>
        <p:spPr>
          <a:xfrm>
            <a:off x="576470" y="2651761"/>
            <a:ext cx="3200400" cy="3379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/>
              <a:t>Fostering Trade Facilitation Enhancing Benefits to Smaller Countries 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84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3" y="5751496"/>
            <a:ext cx="786464" cy="786464"/>
          </a:xfrm>
          <a:prstGeom prst="rect">
            <a:avLst/>
          </a:prstGeom>
        </p:spPr>
      </p:pic>
      <p:pic>
        <p:nvPicPr>
          <p:cNvPr id="6" name="image07.png" descr="Captura de pantalla 2016-11-02 a las 5.40.34 p. m..pn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24759" y="1434662"/>
            <a:ext cx="10815144" cy="4855301"/>
          </a:xfrm>
          <a:prstGeom prst="rect">
            <a:avLst/>
          </a:prstGeom>
          <a:ln/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1175415" y="339889"/>
            <a:ext cx="11719034" cy="1449387"/>
          </a:xfrm>
        </p:spPr>
        <p:txBody>
          <a:bodyPr>
            <a:noAutofit/>
          </a:bodyPr>
          <a:lstStyle/>
          <a:p>
            <a:r>
              <a:rPr lang="es-ES_tradnl" sz="3200" b="1" dirty="0" smtClean="0">
                <a:solidFill>
                  <a:schemeClr val="accent1"/>
                </a:solidFill>
              </a:rPr>
              <a:t>IV.2</a:t>
            </a:r>
            <a:r>
              <a:rPr lang="es-ES_tradnl" sz="3200" dirty="0" smtClean="0">
                <a:solidFill>
                  <a:schemeClr val="accent1"/>
                </a:solidFill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</a:rPr>
              <a:t>A CROSS BORDER TRADE FACILITATION NETWORK TO </a:t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COMPLEMENT INVESTMENTS IN CROSS BORDER INFRASTRUCTURE </a:t>
            </a:r>
            <a:r>
              <a:rPr lang="es-ES_tradnl" sz="3600" dirty="0">
                <a:solidFill>
                  <a:schemeClr val="accent1"/>
                </a:solidFill>
              </a:rPr>
              <a:t/>
            </a:r>
            <a:br>
              <a:rPr lang="es-ES_tradnl" sz="3600" dirty="0">
                <a:solidFill>
                  <a:schemeClr val="accent1"/>
                </a:solidFill>
              </a:rPr>
            </a:br>
            <a:endParaRPr lang="es-ES_tradnl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14" y="5205507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697230"/>
            <a:ext cx="3598383" cy="2286000"/>
          </a:xfrm>
        </p:spPr>
        <p:txBody>
          <a:bodyPr>
            <a:no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>IV.3 TRAINING &amp; CAPACITY</a:t>
            </a:r>
            <a:br>
              <a:rPr lang="en-GB" sz="40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sz="4000" b="1" dirty="0" smtClean="0">
                <a:solidFill>
                  <a:schemeClr val="accent1"/>
                </a:solidFill>
                <a:latin typeface="+mn-lt"/>
              </a:rPr>
              <a:t>DEVELOPMENT</a:t>
            </a:r>
            <a:endParaRPr lang="es-ES_tradnl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806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Objective: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GB" dirty="0"/>
              <a:t>B</a:t>
            </a:r>
            <a:r>
              <a:rPr lang="en-GB" dirty="0" smtClean="0"/>
              <a:t>uild </a:t>
            </a:r>
            <a:r>
              <a:rPr lang="en-GB" dirty="0"/>
              <a:t>the capacity of trade and regional integration </a:t>
            </a:r>
            <a:r>
              <a:rPr lang="en-GB" dirty="0" smtClean="0"/>
              <a:t>practitioners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Equip current initiatives with an adequate coverage of the trade and integration agenda </a:t>
            </a: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Action: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GB" b="1" dirty="0" smtClean="0"/>
              <a:t>Incorporate </a:t>
            </a:r>
            <a:r>
              <a:rPr lang="en-GB" b="1" dirty="0"/>
              <a:t>trade into national budget and public expenditure </a:t>
            </a:r>
            <a:r>
              <a:rPr lang="en-GB" b="1" dirty="0" smtClean="0"/>
              <a:t>allocation</a:t>
            </a:r>
            <a:endParaRPr lang="es-ES_tradnl" b="1" dirty="0"/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GB" b="1" dirty="0" smtClean="0"/>
              <a:t>Enhance </a:t>
            </a:r>
            <a:r>
              <a:rPr lang="en-GB" b="1" dirty="0"/>
              <a:t>synergies with export and sector strategies by bringing on board national expertise and expertise within and across different </a:t>
            </a:r>
            <a:r>
              <a:rPr lang="en-GB" b="1" dirty="0" smtClean="0"/>
              <a:t>agencies</a:t>
            </a:r>
            <a:endParaRPr lang="es-ES_tradnl" b="1" dirty="0"/>
          </a:p>
          <a:p>
            <a:pPr lvl="2"/>
            <a:r>
              <a:rPr lang="en-GB" sz="2600" dirty="0"/>
              <a:t>Align the trade agenda with national development processes and donor </a:t>
            </a:r>
            <a:r>
              <a:rPr lang="en-GB" sz="2600" dirty="0" smtClean="0"/>
              <a:t>cycles</a:t>
            </a:r>
            <a:endParaRPr lang="es-ES_tradnl" sz="2600" dirty="0"/>
          </a:p>
          <a:p>
            <a:pPr marL="0" indent="0">
              <a:buClr>
                <a:schemeClr val="accent1"/>
              </a:buClr>
              <a:buNone/>
            </a:pPr>
            <a:endParaRPr lang="en-GB" b="1" dirty="0"/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457200" y="2896103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Training Trade Practitioners to Enhance  the Regional Integration Benefits of Smaller Countries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561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33" y="5277730"/>
            <a:ext cx="1175415" cy="1175415"/>
          </a:xfrm>
          <a:prstGeom prst="rect">
            <a:avLst/>
          </a:prstGeom>
        </p:spPr>
      </p:pic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 smtClean="0">
                <a:solidFill>
                  <a:schemeClr val="accent1"/>
                </a:solidFill>
                <a:latin typeface="+mn-lt"/>
              </a:rPr>
              <a:t>IV.3 </a:t>
            </a:r>
            <a:r>
              <a:rPr lang="es-ES_tradnl" sz="4400" b="1" dirty="0" smtClean="0">
                <a:solidFill>
                  <a:schemeClr val="accent1"/>
                </a:solidFill>
                <a:latin typeface="+mn-lt"/>
              </a:rPr>
              <a:t>ACTIONS</a:t>
            </a:r>
            <a:endParaRPr lang="es-ES_tradnl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800600" y="758024"/>
            <a:ext cx="649224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accent1"/>
              </a:buClr>
              <a:buFont typeface="+mj-lt"/>
              <a:buAutoNum type="arabicPeriod" startAt="3"/>
            </a:pPr>
            <a:r>
              <a:rPr lang="en-GB" b="1" smtClean="0"/>
              <a:t>Develop a package of training materials and resources that improve, coordinate and articulate regional skills development in support of industrialization</a:t>
            </a:r>
          </a:p>
          <a:p>
            <a:pPr marL="749808" lvl="1" indent="-457200" algn="l"/>
            <a:r>
              <a:rPr lang="en-GB" smtClean="0"/>
              <a:t>This will consist of training in technical barriers to trade, with sanitary and phytosanitary barriers prioritized initially</a:t>
            </a:r>
          </a:p>
          <a:p>
            <a:pPr marL="457200" indent="-457200" algn="l">
              <a:buClr>
                <a:schemeClr val="accent1"/>
              </a:buClr>
              <a:buFont typeface="+mj-lt"/>
              <a:buAutoNum type="arabicPeriod" startAt="3"/>
            </a:pPr>
            <a:r>
              <a:rPr lang="en-GB" b="1" smtClean="0"/>
              <a:t>Arrange partnerships with training institutions in Southern Africa (e.g. TRAPCA)</a:t>
            </a:r>
          </a:p>
          <a:p>
            <a:pPr lvl="2" algn="l"/>
            <a:r>
              <a:rPr lang="en-GB" sz="2000" smtClean="0"/>
              <a:t>Such programs will need to highlight a business perspectives </a:t>
            </a:r>
            <a:endParaRPr lang="es-ES_tradnl" sz="2000" smtClean="0"/>
          </a:p>
          <a:p>
            <a:pPr lvl="3" algn="l"/>
            <a:r>
              <a:rPr lang="en-GB" sz="2000" smtClean="0"/>
              <a:t>Ex: the UCT business school the “Managing Infrastructure Reform and Regulation”  program as well as through its Master of Commerce Degree program</a:t>
            </a:r>
            <a:endParaRPr lang="es-ES_tradnl" sz="2000" smtClean="0"/>
          </a:p>
          <a:p>
            <a:pPr algn="l"/>
            <a:endParaRPr lang="es-ES_tradnl" dirty="0"/>
          </a:p>
        </p:txBody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/>
              <a:t>Training Trade Practitioners to Enhance  the Regional Integration Benefits of </a:t>
            </a:r>
            <a:r>
              <a:rPr lang="en-GB" sz="3600" dirty="0" smtClean="0">
                <a:solidFill>
                  <a:schemeClr val="bg1"/>
                </a:solidFill>
              </a:rPr>
              <a:t>Smaller Countries</a:t>
            </a:r>
            <a:r>
              <a:rPr lang="en-GB" sz="3600" dirty="0" smtClean="0"/>
              <a:t>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03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1566042" y="142697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1"/>
                </a:solidFill>
              </a:rPr>
              <a:t>V.  GOVERNANCE AND MANAGEMENT </a:t>
            </a:r>
            <a:r>
              <a:rPr lang="en-GB" sz="3600" b="1" dirty="0" smtClean="0">
                <a:solidFill>
                  <a:schemeClr val="accent1"/>
                </a:solidFill>
              </a:rPr>
              <a:t/>
            </a:r>
            <a:br>
              <a:rPr lang="en-GB" sz="3600" b="1" dirty="0" smtClean="0">
                <a:solidFill>
                  <a:schemeClr val="accent1"/>
                </a:solidFill>
              </a:rPr>
            </a:br>
            <a:endParaRPr lang="es-ES_tradnl" sz="36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173357"/>
              </p:ext>
            </p:extLst>
          </p:nvPr>
        </p:nvGraphicFramePr>
        <p:xfrm>
          <a:off x="619238" y="867391"/>
          <a:ext cx="11141838" cy="53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21" y="5404289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61390" y="549472"/>
            <a:ext cx="10058400" cy="1450757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Outline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961390" y="2108603"/>
            <a:ext cx="10058400" cy="4023360"/>
          </a:xfrm>
        </p:spPr>
        <p:txBody>
          <a:bodyPr>
            <a:normAutofit/>
          </a:bodyPr>
          <a:lstStyle/>
          <a:p>
            <a:r>
              <a:rPr lang="en-GB" b="1" dirty="0" smtClean="0"/>
              <a:t>I. INTRODUCTION </a:t>
            </a:r>
          </a:p>
          <a:p>
            <a:r>
              <a:rPr lang="en-GB" b="1" dirty="0" smtClean="0"/>
              <a:t>II.  THE NEED FOR A CENTRE ON TRADE </a:t>
            </a:r>
            <a:r>
              <a:rPr lang="en-GB" b="1" dirty="0"/>
              <a:t>&amp;</a:t>
            </a:r>
            <a:r>
              <a:rPr lang="en-GB" b="1" dirty="0" smtClean="0"/>
              <a:t> NTEGRATION</a:t>
            </a:r>
          </a:p>
          <a:p>
            <a:r>
              <a:rPr lang="en-GB" b="1" dirty="0" smtClean="0"/>
              <a:t>III. THE MANDATE </a:t>
            </a:r>
            <a:r>
              <a:rPr lang="en-GB" b="1" dirty="0"/>
              <a:t>&amp;</a:t>
            </a:r>
            <a:r>
              <a:rPr lang="en-GB" b="1" dirty="0" smtClean="0"/>
              <a:t> FUNCTIONS OF THE CENTRE </a:t>
            </a:r>
          </a:p>
          <a:p>
            <a:r>
              <a:rPr lang="en-GB" b="1" dirty="0" smtClean="0"/>
              <a:t>IV. THE APPROACH OF THE PROPOSED CENTRE</a:t>
            </a:r>
            <a:endParaRPr lang="en-GB" b="1" dirty="0"/>
          </a:p>
          <a:p>
            <a:pPr lvl="1"/>
            <a:r>
              <a:rPr lang="en-GB" b="1" dirty="0"/>
              <a:t>IV.1 TRADE POLICY &amp; RESEARCH </a:t>
            </a:r>
          </a:p>
          <a:p>
            <a:pPr lvl="1"/>
            <a:r>
              <a:rPr lang="en-GB" b="1" dirty="0"/>
              <a:t>IV.2 A TRADE PRACTICE NETWORK</a:t>
            </a:r>
          </a:p>
          <a:p>
            <a:pPr lvl="1"/>
            <a:r>
              <a:rPr lang="en-GB" b="1" dirty="0"/>
              <a:t>IV.3 TRAINING &amp;</a:t>
            </a:r>
            <a:r>
              <a:rPr lang="en-GB" b="1" dirty="0" smtClean="0"/>
              <a:t> </a:t>
            </a:r>
            <a:r>
              <a:rPr lang="en-GB" b="1" dirty="0"/>
              <a:t>CAPACITY DEVELOPMENT </a:t>
            </a:r>
            <a:endParaRPr lang="en-GB" b="1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</a:pPr>
            <a:r>
              <a:rPr lang="en-GB" b="1" dirty="0" smtClean="0"/>
              <a:t>V.  GOVERNANCE &amp; MANAGEMENT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21" y="5404289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3566188" y="2828835"/>
            <a:ext cx="54843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7200" b="1" dirty="0" smtClean="0">
                <a:solidFill>
                  <a:schemeClr val="accent1"/>
                </a:solidFill>
              </a:rPr>
              <a:t>CONCLUSION </a:t>
            </a:r>
            <a:endParaRPr lang="es-ES_tradnl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21" y="5404289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5914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>I.  BACKGROUND: THE CHALLENGES &amp; OPPORTUNITIES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s-ES_tradnl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anchor="ctr"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Over the past two decades, the African integration project envisioned by its leaders since the Abuja Treaty in 1991, witnessed a revival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Agenda 2063 provides a vision of “an integrated and prosperous and peaceful Africa, driven by its own citizens and representing a dynamic force in the international arena”.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Under this agenda, the Continental Free Trade Area (CFTA) is identified as one of seven pillars critical  to ensuring an integrated and politically united continent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21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21" y="5404289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97280" y="55459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1"/>
                </a:solidFill>
              </a:rPr>
              <a:t>II. THE NEED FOR A CENTRE ON TRADE &amp; INTEGRATION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6" name="Marcador de contenido 3"/>
          <p:cNvSpPr>
            <a:spLocks noGrp="1"/>
          </p:cNvSpPr>
          <p:nvPr>
            <p:ph idx="1"/>
          </p:nvPr>
        </p:nvSpPr>
        <p:spPr>
          <a:xfrm>
            <a:off x="1097280" y="2917789"/>
            <a:ext cx="10058400" cy="2615907"/>
          </a:xfrm>
        </p:spPr>
        <p:txBody>
          <a:bodyPr anchor="ctr">
            <a:normAutofit lnSpcReduction="10000"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ClrTx/>
              <a:buSzPct val="100000"/>
              <a:buNone/>
            </a:pPr>
            <a:r>
              <a:rPr lang="en-GB" sz="2400" dirty="0">
                <a:solidFill>
                  <a:schemeClr val="tx1"/>
                </a:solidFill>
              </a:rPr>
              <a:t>For developmental regionalism to materialize in Southern Africa  numerous challenges need to be </a:t>
            </a:r>
            <a:r>
              <a:rPr lang="en-GB" sz="2400" dirty="0" smtClean="0">
                <a:solidFill>
                  <a:schemeClr val="tx1"/>
                </a:solidFill>
              </a:rPr>
              <a:t>addressed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The intellectual foundation for African trade and regional integration has traditionally been shaped from outside the continent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The region needs a forward-looking research and policy support program grounded in African realities to adequately deal with the current changes in the trade agenda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81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21" y="5404289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3732" y="326370"/>
            <a:ext cx="11298621" cy="14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1"/>
                </a:solidFill>
              </a:rPr>
              <a:t>II. THE NEED FOR A CENTRE ON TRADE &amp; INTEGRATION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87707" y="1581018"/>
            <a:ext cx="4487919" cy="457515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s-ES_tradnl" sz="4400" dirty="0" smtClean="0"/>
          </a:p>
          <a:p>
            <a:pPr lvl="0" algn="ctr"/>
            <a:r>
              <a:rPr lang="es-ES_tradnl" sz="4400" dirty="0" smtClean="0"/>
              <a:t>CTRI</a:t>
            </a:r>
          </a:p>
          <a:p>
            <a:pPr algn="ctr"/>
            <a:r>
              <a:rPr lang="en-GB" sz="2400" dirty="0" smtClean="0"/>
              <a:t>Collaborations </a:t>
            </a:r>
            <a:r>
              <a:rPr lang="en-GB" sz="2400" dirty="0"/>
              <a:t>in the areas of international trade and regional integration</a:t>
            </a:r>
            <a:endParaRPr lang="es-ES_tradnl" sz="2400" dirty="0"/>
          </a:p>
          <a:p>
            <a:pPr lvl="0" algn="ctr"/>
            <a:r>
              <a:rPr lang="es-ES_tradnl" sz="4400" dirty="0" smtClean="0"/>
              <a:t> </a:t>
            </a:r>
            <a:endParaRPr lang="es-ES_tradnl" sz="4400" dirty="0"/>
          </a:p>
        </p:txBody>
      </p:sp>
      <p:sp>
        <p:nvSpPr>
          <p:cNvPr id="14" name="Elipse 13"/>
          <p:cNvSpPr/>
          <p:nvPr/>
        </p:nvSpPr>
        <p:spPr>
          <a:xfrm>
            <a:off x="5848772" y="1139213"/>
            <a:ext cx="1083293" cy="110690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/>
          <p:cNvSpPr/>
          <p:nvPr/>
        </p:nvSpPr>
        <p:spPr>
          <a:xfrm>
            <a:off x="5471397" y="2810195"/>
            <a:ext cx="1083293" cy="110690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6013043" y="4669030"/>
            <a:ext cx="1083293" cy="110690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7053166" y="1255375"/>
            <a:ext cx="290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Promote African integration </a:t>
            </a:r>
            <a:endParaRPr lang="es-ES_tradnl" dirty="0"/>
          </a:p>
        </p:txBody>
      </p:sp>
      <p:sp>
        <p:nvSpPr>
          <p:cNvPr id="19" name="Rectángulo 18"/>
          <p:cNvSpPr/>
          <p:nvPr/>
        </p:nvSpPr>
        <p:spPr>
          <a:xfrm>
            <a:off x="6554690" y="2717944"/>
            <a:ext cx="425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Train policy makers and other key players </a:t>
            </a:r>
            <a:endParaRPr lang="es-ES_tradnl" dirty="0"/>
          </a:p>
        </p:txBody>
      </p:sp>
      <p:sp>
        <p:nvSpPr>
          <p:cNvPr id="20" name="Rectángulo 19"/>
          <p:cNvSpPr/>
          <p:nvPr/>
        </p:nvSpPr>
        <p:spPr>
          <a:xfrm>
            <a:off x="5727523" y="30872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Clr>
                <a:schemeClr val="tx1"/>
              </a:buClr>
              <a:buFont typeface="Arial" charset="0"/>
              <a:buChar char="•"/>
            </a:pPr>
            <a:r>
              <a:rPr lang="en-GB" dirty="0"/>
              <a:t> Facilitate and strengthen regional exchange</a:t>
            </a:r>
          </a:p>
          <a:p>
            <a:pPr lvl="2">
              <a:buClr>
                <a:schemeClr val="tx1"/>
              </a:buClr>
              <a:buFont typeface="Arial" charset="0"/>
              <a:buChar char="•"/>
            </a:pPr>
            <a:r>
              <a:rPr lang="en-GB" dirty="0"/>
              <a:t> Foster collaboration</a:t>
            </a:r>
          </a:p>
          <a:p>
            <a:pPr lvl="2">
              <a:buClr>
                <a:schemeClr val="tx1"/>
              </a:buClr>
              <a:buFont typeface="Arial" charset="0"/>
              <a:buChar char="•"/>
            </a:pPr>
            <a:r>
              <a:rPr lang="en-GB" dirty="0"/>
              <a:t>Promote knowledge sharing and </a:t>
            </a:r>
            <a:r>
              <a:rPr lang="en-GB" dirty="0" smtClean="0"/>
              <a:t>South-South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 </a:t>
            </a:r>
            <a:r>
              <a:rPr lang="en-GB" dirty="0" smtClean="0"/>
              <a:t> learning </a:t>
            </a:r>
            <a:endParaRPr lang="en-GB" dirty="0"/>
          </a:p>
        </p:txBody>
      </p:sp>
      <p:sp>
        <p:nvSpPr>
          <p:cNvPr id="21" name="Rectángulo 20"/>
          <p:cNvSpPr/>
          <p:nvPr/>
        </p:nvSpPr>
        <p:spPr>
          <a:xfrm>
            <a:off x="7053166" y="1656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000"/>
              </a:buClr>
            </a:pPr>
            <a:r>
              <a:rPr lang="en-GB" dirty="0" smtClean="0"/>
              <a:t>Through </a:t>
            </a:r>
            <a:r>
              <a:rPr lang="en-GB" dirty="0"/>
              <a:t>an intensive applied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policy </a:t>
            </a:r>
            <a:r>
              <a:rPr lang="en-GB" dirty="0"/>
              <a:t>research &amp;</a:t>
            </a:r>
            <a:r>
              <a:rPr lang="en-GB" dirty="0" smtClean="0"/>
              <a:t>  policy </a:t>
            </a:r>
            <a:r>
              <a:rPr lang="en-GB" dirty="0"/>
              <a:t>support programme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225862" y="47036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Build peer-pressure coalitions of stakeholders </a:t>
            </a:r>
            <a:r>
              <a:rPr lang="en-GB" b="1" dirty="0" smtClean="0"/>
              <a:t>&amp;</a:t>
            </a:r>
          </a:p>
          <a:p>
            <a:r>
              <a:rPr lang="en-GB" b="1" dirty="0" smtClean="0"/>
              <a:t> </a:t>
            </a:r>
            <a:r>
              <a:rPr lang="en-GB" b="1" dirty="0"/>
              <a:t>relevant government bodies</a:t>
            </a:r>
            <a:endParaRPr lang="es-ES_tradnl" dirty="0"/>
          </a:p>
        </p:txBody>
      </p:sp>
      <p:cxnSp>
        <p:nvCxnSpPr>
          <p:cNvPr id="23" name="Conector recto 22"/>
          <p:cNvCxnSpPr>
            <a:stCxn id="14" idx="7"/>
          </p:cNvCxnSpPr>
          <p:nvPr/>
        </p:nvCxnSpPr>
        <p:spPr>
          <a:xfrm flipV="1">
            <a:off x="4418385" y="1891862"/>
            <a:ext cx="1430387" cy="359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14" idx="6"/>
            <a:endCxn id="20" idx="3"/>
          </p:cNvCxnSpPr>
          <p:nvPr/>
        </p:nvCxnSpPr>
        <p:spPr>
          <a:xfrm flipV="1">
            <a:off x="5075626" y="3754994"/>
            <a:ext cx="554416" cy="113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endCxn id="21" idx="2"/>
          </p:cNvCxnSpPr>
          <p:nvPr/>
        </p:nvCxnSpPr>
        <p:spPr>
          <a:xfrm>
            <a:off x="4713890" y="5128403"/>
            <a:ext cx="1299153" cy="94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21" y="5404289"/>
            <a:ext cx="1175415" cy="117541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1175415" y="586873"/>
            <a:ext cx="10058400" cy="1449387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III.  MANDATE &amp; FUNCTIONS OF THE CENTRE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1175415" y="1675090"/>
            <a:ext cx="107590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The Centre will be a vehicle for articulating and promoting the African integration </a:t>
            </a:r>
            <a:r>
              <a:rPr lang="en-GB" sz="2000" b="1" dirty="0" smtClean="0">
                <a:solidFill>
                  <a:schemeClr val="accent1"/>
                </a:solidFill>
              </a:rPr>
              <a:t>vision </a:t>
            </a:r>
            <a:endParaRPr lang="en-GB" sz="2000" b="1" dirty="0">
              <a:solidFill>
                <a:schemeClr val="accent1"/>
              </a:solidFill>
            </a:endParaRPr>
          </a:p>
          <a:p>
            <a:pPr lvl="0"/>
            <a:endParaRPr lang="en-GB" sz="2000" dirty="0" smtClean="0"/>
          </a:p>
          <a:p>
            <a:pPr lvl="0"/>
            <a:r>
              <a:rPr lang="en-GB" b="1" dirty="0" smtClean="0">
                <a:solidFill>
                  <a:schemeClr val="accent1"/>
                </a:solidFill>
              </a:rPr>
              <a:t>First: </a:t>
            </a:r>
          </a:p>
          <a:p>
            <a:pPr lvl="0"/>
            <a:r>
              <a:rPr lang="en-GB" dirty="0" smtClean="0"/>
              <a:t>CTRI </a:t>
            </a:r>
            <a:r>
              <a:rPr lang="en-GB" dirty="0"/>
              <a:t>will inform African developmental regionalism through a focus on factors that nurture the trade-development nexus in Southern Africa and the rest of the </a:t>
            </a:r>
            <a:r>
              <a:rPr lang="en-GB" dirty="0" smtClean="0"/>
              <a:t>continent</a:t>
            </a:r>
            <a:endParaRPr lang="en-GB" dirty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>
                <a:solidFill>
                  <a:schemeClr val="accent1"/>
                </a:solidFill>
              </a:rPr>
              <a:t>Second: </a:t>
            </a:r>
          </a:p>
          <a:p>
            <a:pPr lvl="0"/>
            <a:r>
              <a:rPr lang="en-GB" dirty="0" smtClean="0"/>
              <a:t>CTRI will </a:t>
            </a:r>
            <a:r>
              <a:rPr lang="en-GB" dirty="0"/>
              <a:t>seek to help the </a:t>
            </a:r>
            <a:r>
              <a:rPr lang="en-GB" dirty="0" smtClean="0"/>
              <a:t>region </a:t>
            </a:r>
            <a:r>
              <a:rPr lang="en-GB" dirty="0"/>
              <a:t>organize itself to better influence the WTO’s </a:t>
            </a:r>
            <a:r>
              <a:rPr lang="en-GB" dirty="0" smtClean="0"/>
              <a:t>governance; </a:t>
            </a:r>
            <a:r>
              <a:rPr lang="en-GB" dirty="0"/>
              <a:t>and overall engender trade rules that are supportive to African developmental </a:t>
            </a:r>
            <a:r>
              <a:rPr lang="en-GB" dirty="0" smtClean="0"/>
              <a:t>regionalism</a:t>
            </a:r>
            <a:endParaRPr lang="en-GB" dirty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>
                <a:solidFill>
                  <a:schemeClr val="accent1"/>
                </a:solidFill>
              </a:rPr>
              <a:t>Third: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CTRI </a:t>
            </a:r>
            <a:r>
              <a:rPr lang="en-GB" dirty="0"/>
              <a:t>shall also inform policy efforts to create a modern age industrialization that is beneficial to both larger and smaller economies as well as large and small producers in Southern </a:t>
            </a:r>
            <a:r>
              <a:rPr lang="en-GB" dirty="0" smtClean="0"/>
              <a:t>Africa </a:t>
            </a:r>
            <a:endParaRPr lang="en-GB" dirty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>
                <a:solidFill>
                  <a:schemeClr val="accent1"/>
                </a:solidFill>
              </a:rPr>
              <a:t>Fourth:</a:t>
            </a:r>
          </a:p>
          <a:p>
            <a:pPr lvl="0"/>
            <a:r>
              <a:rPr lang="en-GB" dirty="0" smtClean="0"/>
              <a:t>CTRI </a:t>
            </a:r>
            <a:r>
              <a:rPr lang="en-GB" dirty="0"/>
              <a:t>will leverage Southern African competitiveness to deepen regional </a:t>
            </a:r>
            <a:r>
              <a:rPr lang="en-GB" dirty="0" smtClean="0"/>
              <a:t>integration</a:t>
            </a:r>
            <a:endParaRPr lang="en-GB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67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21" y="5404289"/>
            <a:ext cx="1175415" cy="1175415"/>
          </a:xfrm>
          <a:prstGeom prst="rect">
            <a:avLst/>
          </a:prstGeom>
        </p:spPr>
      </p:pic>
      <p:pic>
        <p:nvPicPr>
          <p:cNvPr id="11" name="Picture 2" descr="https://lh3.googleusercontent.com/87T3A11qGQ2XSNfpOv_4rAJUEXqxeS-JvV0XoCcE4eGmbaJ_D5Y6kvIQbQKSO7R4khJLhiJRlfEdEJLKezoNHkbfel0xTC_PT81vSoZH5BBdcvAbYQIeRLJjfNwBtu_XrzrZmTbSzuVY8Gwba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78" y="405520"/>
            <a:ext cx="9128235" cy="58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10058400" cy="1449387"/>
          </a:xfrm>
        </p:spPr>
        <p:txBody>
          <a:bodyPr>
            <a:normAutofit/>
          </a:bodyPr>
          <a:lstStyle/>
          <a:p>
            <a:r>
              <a:rPr lang="en-GB" sz="3600" b="1" dirty="0"/>
              <a:t/>
            </a:r>
            <a:br>
              <a:rPr lang="en-GB" sz="3600" b="1" dirty="0"/>
            </a:b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3682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07" y="5682585"/>
            <a:ext cx="1175415" cy="1175415"/>
          </a:xfrm>
          <a:prstGeom prst="rect">
            <a:avLst/>
          </a:prstGeom>
        </p:spPr>
      </p:pic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457200" y="1074420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85000"/>
              </a:lnSpc>
              <a:spcBef>
                <a:spcPct val="0"/>
              </a:spcBef>
            </a:pPr>
            <a:r>
              <a:rPr lang="en-GB" sz="4400" b="1" kern="0" dirty="0" smtClean="0">
                <a:solidFill>
                  <a:schemeClr val="accent1"/>
                </a:solidFill>
                <a:latin typeface="+mn-lt"/>
              </a:rPr>
              <a:t>IV.1 TRADE POLICY &amp; RESEARCH </a:t>
            </a:r>
            <a:r>
              <a:rPr lang="en-GB" sz="4400" kern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4400" kern="0" dirty="0" smtClean="0">
                <a:solidFill>
                  <a:schemeClr val="bg1"/>
                </a:solidFill>
                <a:latin typeface="+mn-lt"/>
              </a:rPr>
            </a:br>
            <a:endParaRPr lang="es-ES_tradnl" sz="4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n-GB" b="1" dirty="0" smtClean="0">
                <a:solidFill>
                  <a:schemeClr val="accent1"/>
                </a:solidFill>
              </a:rPr>
              <a:t>Objective: </a:t>
            </a:r>
          </a:p>
          <a:p>
            <a:pPr marL="749808" lvl="1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Nurture the policy and research interface through demand-driven policy research </a:t>
            </a:r>
          </a:p>
          <a:p>
            <a:pPr marL="749808" lvl="1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Empower policy makers with the capacity to translate research into policy</a:t>
            </a:r>
          </a:p>
          <a:p>
            <a:pPr algn="l">
              <a:buClr>
                <a:schemeClr val="accent1"/>
              </a:buClr>
            </a:pPr>
            <a:r>
              <a:rPr lang="en-GB" b="1" dirty="0" smtClean="0">
                <a:solidFill>
                  <a:schemeClr val="accent1"/>
                </a:solidFill>
              </a:rPr>
              <a:t>Challenges: </a:t>
            </a:r>
            <a:endParaRPr lang="es-ES_tradnl" b="1" dirty="0" smtClean="0">
              <a:solidFill>
                <a:schemeClr val="accent1"/>
              </a:solidFill>
            </a:endParaRPr>
          </a:p>
          <a:p>
            <a:pPr lvl="1" algn="l">
              <a:buClr>
                <a:schemeClr val="accent1"/>
              </a:buClr>
              <a:buFont typeface="Wingdings" charset="2"/>
              <a:buChar char="§"/>
            </a:pPr>
            <a:r>
              <a:rPr lang="en-GB" dirty="0" smtClean="0"/>
              <a:t>There is a critical lack of understanding by researchers of the policy process, and the role their research can play in shaping policy</a:t>
            </a:r>
            <a:endParaRPr lang="es-ES_tradnl" dirty="0" smtClean="0"/>
          </a:p>
          <a:p>
            <a:pPr lvl="1" algn="l">
              <a:buClr>
                <a:schemeClr val="accent1"/>
              </a:buClr>
              <a:buFont typeface="Wingdings" charset="2"/>
              <a:buChar char="§"/>
            </a:pPr>
            <a:r>
              <a:rPr lang="en-GB" dirty="0" smtClean="0"/>
              <a:t>There is an undersupply of policy relevant research, and data needed to generate analysis </a:t>
            </a:r>
            <a:endParaRPr lang="es-ES_tradnl" dirty="0" smtClean="0"/>
          </a:p>
          <a:p>
            <a:pPr lvl="1" algn="l">
              <a:buClr>
                <a:schemeClr val="accent1"/>
              </a:buClr>
              <a:buFont typeface="Wingdings" charset="2"/>
              <a:buChar char="§"/>
            </a:pPr>
            <a:r>
              <a:rPr lang="en-GB" dirty="0" smtClean="0"/>
              <a:t>Trade negotiators and policymakers are often unaware of policy relevant research</a:t>
            </a:r>
          </a:p>
          <a:p>
            <a:pPr lvl="1" algn="l">
              <a:buClr>
                <a:schemeClr val="accent1"/>
              </a:buClr>
              <a:buFont typeface="Wingdings" charset="2"/>
              <a:buChar char="§"/>
            </a:pPr>
            <a:r>
              <a:rPr lang="en-GB" dirty="0" smtClean="0"/>
              <a:t>Trade and policy makers lack the capacity to translate research into policy </a:t>
            </a:r>
            <a:endParaRPr lang="es-ES_tradnl" dirty="0" smtClean="0"/>
          </a:p>
          <a:p>
            <a:pPr>
              <a:buClr>
                <a:schemeClr val="accent1"/>
              </a:buClr>
            </a:pPr>
            <a:endParaRPr lang="en-GB" b="1" dirty="0" smtClean="0"/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Ensuring Smaller Countries Benefit from Regional Integration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6724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13" y="5362545"/>
            <a:ext cx="1175415" cy="1175415"/>
          </a:xfrm>
          <a:prstGeom prst="rect">
            <a:avLst/>
          </a:prstGeom>
        </p:spPr>
      </p:pic>
      <p:sp>
        <p:nvSpPr>
          <p:cNvPr id="5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6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 smtClean="0">
                <a:solidFill>
                  <a:schemeClr val="accent1"/>
                </a:solidFill>
                <a:latin typeface="+mn-lt"/>
              </a:rPr>
              <a:t>IV.1 </a:t>
            </a:r>
            <a:r>
              <a:rPr lang="es-ES_tradnl" sz="4400" b="1" dirty="0" smtClean="0">
                <a:solidFill>
                  <a:schemeClr val="accent1"/>
                </a:solidFill>
                <a:latin typeface="+mn-lt"/>
              </a:rPr>
              <a:t>ACTIONS</a:t>
            </a:r>
            <a:endParaRPr lang="es-ES_tradnl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00600" y="731520"/>
            <a:ext cx="6492240" cy="5811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n-GB" b="1" dirty="0" smtClean="0">
                <a:solidFill>
                  <a:schemeClr val="accent1"/>
                </a:solidFill>
              </a:rPr>
              <a:t>What role can the Centre for Trade and Regional Integration play in ensuring smaller countries  benefit from the regional integration process ushered in by the TFTA and CFTA? </a:t>
            </a:r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Cultivate a pool of specialist who are credible and able to advocate policies</a:t>
            </a:r>
            <a:endParaRPr lang="es-ES_tradnl" dirty="0" smtClean="0"/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Create a network that mobilizes relevant actors at all levels of the policy process</a:t>
            </a:r>
            <a:endParaRPr lang="es-ES_tradnl" dirty="0" smtClean="0"/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Nurture institutional incentives that foster change in the behaviour of policy makers</a:t>
            </a:r>
            <a:endParaRPr lang="es-ES_tradnl" dirty="0" smtClean="0"/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Retain and/or partner with relevant institution willing and able to champion policy proposals on developmental regionalism </a:t>
            </a:r>
            <a:endParaRPr lang="es-ES_tradnl" dirty="0" smtClean="0"/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GB" dirty="0" smtClean="0"/>
              <a:t>Capitalize on researchers and networks on the continent and across the world that can assist in providing timely and strategic analysis that advances sustainable as well as developmental regionalism </a:t>
            </a:r>
            <a:endParaRPr lang="es-ES_tradnl" dirty="0"/>
          </a:p>
        </p:txBody>
      </p:sp>
      <p:sp>
        <p:nvSpPr>
          <p:cNvPr id="14" name="Marcador de texto 4"/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/>
              <a:t>Supporting the Research &amp; Practice Network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8239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1152</Words>
  <Application>Microsoft Macintosh PowerPoint</Application>
  <PresentationFormat>Panorámica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Wingdings</vt:lpstr>
      <vt:lpstr>Arial</vt:lpstr>
      <vt:lpstr>Tema de Office</vt:lpstr>
      <vt:lpstr>CENTRE FOR TRADE AND REGIONAL INTEGRATION</vt:lpstr>
      <vt:lpstr>Outline </vt:lpstr>
      <vt:lpstr>I.  BACKGROUND: THE CHALLENGES &amp; OPPORTUNITIES  </vt:lpstr>
      <vt:lpstr>Presentación de PowerPoint</vt:lpstr>
      <vt:lpstr>Presentación de PowerPoint</vt:lpstr>
      <vt:lpstr>III.  MANDATE &amp; FUNCTIONS OF THE CENTRE  </vt:lpstr>
      <vt:lpstr> </vt:lpstr>
      <vt:lpstr>Presentación de PowerPoint</vt:lpstr>
      <vt:lpstr>Presentación de PowerPoint</vt:lpstr>
      <vt:lpstr>IV.1 TRADE POLICY RESEARCH NETWORK FOR AFRICA DEVELOPMENTAL INTEGRATION </vt:lpstr>
      <vt:lpstr>Presentación de PowerPoint</vt:lpstr>
      <vt:lpstr>Presentación de PowerPoint</vt:lpstr>
      <vt:lpstr>Presentación de PowerPoint</vt:lpstr>
      <vt:lpstr>IV.2 A PLATFORM TO PROMOTE TWO-WAY TRADE </vt:lpstr>
      <vt:lpstr>Presentación de PowerPoint</vt:lpstr>
      <vt:lpstr>IV.2 A CROSS BORDER TRADE FACILITATION NETWORK TO  COMPLEMENT INVESTMENTS IN CROSS BORDER INFRASTRUCTURE  </vt:lpstr>
      <vt:lpstr>IV.3 TRAINING &amp; CAPACITY DEVELOPMENT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FOR TRADE AND REGIONAL INTEGRATION</dc:title>
  <dc:creator>Patricia Njinkeu</dc:creator>
  <cp:lastModifiedBy>Patricia Njinkeu</cp:lastModifiedBy>
  <cp:revision>10</cp:revision>
  <dcterms:created xsi:type="dcterms:W3CDTF">2017-03-28T10:32:22Z</dcterms:created>
  <dcterms:modified xsi:type="dcterms:W3CDTF">2017-03-28T18:49:57Z</dcterms:modified>
</cp:coreProperties>
</file>