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16"/>
  </p:notesMasterIdLst>
  <p:sldIdLst>
    <p:sldId id="256" r:id="rId2"/>
    <p:sldId id="292" r:id="rId3"/>
    <p:sldId id="276" r:id="rId4"/>
    <p:sldId id="287" r:id="rId5"/>
    <p:sldId id="285" r:id="rId6"/>
    <p:sldId id="288" r:id="rId7"/>
    <p:sldId id="291" r:id="rId8"/>
    <p:sldId id="286" r:id="rId9"/>
    <p:sldId id="282" r:id="rId10"/>
    <p:sldId id="289" r:id="rId11"/>
    <p:sldId id="283" r:id="rId12"/>
    <p:sldId id="284" r:id="rId13"/>
    <p:sldId id="290" r:id="rId14"/>
    <p:sldId id="293" r:id="rId15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kou" initials="SD" lastIdx="1" clrIdx="0">
    <p:extLst/>
  </p:cmAuthor>
  <p:cmAuthor id="2" name="Patricia Njinkeu" initials="PN" lastIdx="1" clrIdx="1">
    <p:extLst/>
  </p:cmAuthor>
  <p:cmAuthor id="3" name="Patricia Njinkeu" initials="PN [2]" lastIdx="1" clrIdx="2">
    <p:extLst/>
  </p:cmAuthor>
  <p:cmAuthor id="4" name="Patricia Njinkeu" initials="PN [3]" lastIdx="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D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417"/>
    <p:restoredTop sz="94671"/>
  </p:normalViewPr>
  <p:slideViewPr>
    <p:cSldViewPr snapToGrid="0" snapToObjects="1">
      <p:cViewPr varScale="1">
        <p:scale>
          <a:sx n="65" d="100"/>
          <a:sy n="65" d="100"/>
        </p:scale>
        <p:origin x="224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8885899287758"/>
          <c:y val="0.0299437248411751"/>
          <c:w val="0.809229225927911"/>
          <c:h val="0.7621187388557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Sheet2!$K$35</c:f>
              <c:strCache>
                <c:ptCount val="1"/>
                <c:pt idx="0">
                  <c:v>Agriculture's share of lending (%)</c:v>
                </c:pt>
              </c:strCache>
            </c:strRef>
          </c:tx>
          <c:spPr>
            <a:solidFill>
              <a:srgbClr val="B9CDE5"/>
            </a:solidFill>
            <a:ln w="25308">
              <a:noFill/>
            </a:ln>
          </c:spPr>
          <c:invertIfNegative val="0"/>
          <c:dLbls>
            <c:spPr>
              <a:noFill/>
              <a:ln w="25308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96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Sheet2!$J$36:$J$39</c:f>
              <c:strCache>
                <c:ptCount val="4"/>
                <c:pt idx="0">
                  <c:v> Côte d'Ivoire</c:v>
                </c:pt>
                <c:pt idx="1">
                  <c:v>Ghana</c:v>
                </c:pt>
                <c:pt idx="2">
                  <c:v>Nigeria</c:v>
                </c:pt>
                <c:pt idx="3">
                  <c:v>Sierra Leone </c:v>
                </c:pt>
              </c:strCache>
            </c:strRef>
          </c:cat>
          <c:val>
            <c:numRef>
              <c:f>Sheet2!$K$36:$K$39</c:f>
              <c:numCache>
                <c:formatCode>General</c:formatCode>
                <c:ptCount val="4"/>
                <c:pt idx="0">
                  <c:v>2.4</c:v>
                </c:pt>
                <c:pt idx="1">
                  <c:v>3.599999999999999</c:v>
                </c:pt>
                <c:pt idx="2">
                  <c:v>3.7</c:v>
                </c:pt>
                <c:pt idx="3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FA-43CB-BADF-6A7B3416E2B7}"/>
            </c:ext>
          </c:extLst>
        </c:ser>
        <c:ser>
          <c:idx val="1"/>
          <c:order val="1"/>
          <c:tx>
            <c:strRef>
              <c:f>Sheet2!$L$35</c:f>
              <c:strCache>
                <c:ptCount val="1"/>
                <c:pt idx="0">
                  <c:v>Agriculture's share of GDP (%)</c:v>
                </c:pt>
              </c:strCache>
            </c:strRef>
          </c:tx>
          <c:spPr>
            <a:solidFill>
              <a:srgbClr val="254061"/>
            </a:solidFill>
            <a:ln w="25308">
              <a:noFill/>
            </a:ln>
          </c:spPr>
          <c:invertIfNegative val="0"/>
          <c:dLbls>
            <c:spPr>
              <a:noFill/>
              <a:ln w="25308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96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Sheet2!$J$36:$J$39</c:f>
              <c:strCache>
                <c:ptCount val="4"/>
                <c:pt idx="0">
                  <c:v> Côte d'Ivoire</c:v>
                </c:pt>
                <c:pt idx="1">
                  <c:v>Ghana</c:v>
                </c:pt>
                <c:pt idx="2">
                  <c:v>Nigeria</c:v>
                </c:pt>
                <c:pt idx="3">
                  <c:v>Sierra Leone </c:v>
                </c:pt>
              </c:strCache>
            </c:strRef>
          </c:cat>
          <c:val>
            <c:numRef>
              <c:f>Sheet2!$L$36:$L$39</c:f>
              <c:numCache>
                <c:formatCode>General</c:formatCode>
                <c:ptCount val="4"/>
                <c:pt idx="0">
                  <c:v>22.3</c:v>
                </c:pt>
                <c:pt idx="1">
                  <c:v>21.9</c:v>
                </c:pt>
                <c:pt idx="2">
                  <c:v>21.0</c:v>
                </c:pt>
                <c:pt idx="3">
                  <c:v>59.5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0FA-43CB-BADF-6A7B3416E2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253514176"/>
        <c:axId val="-1253511744"/>
      </c:barChart>
      <c:catAx>
        <c:axId val="-12535141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 sz="1600"/>
                  <a:t>Selected Countries</a:t>
                </a:r>
              </a:p>
            </c:rich>
          </c:tx>
          <c:layout>
            <c:manualLayout>
              <c:xMode val="edge"/>
              <c:yMode val="edge"/>
              <c:x val="0.359337098569485"/>
              <c:y val="0.902753899948553"/>
            </c:manualLayout>
          </c:layout>
          <c:overlay val="0"/>
          <c:spPr>
            <a:noFill/>
            <a:ln w="25308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3163">
            <a:solidFill>
              <a:srgbClr val="C0C0C0"/>
            </a:solidFill>
            <a:prstDash val="solid"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-1253511744"/>
        <c:crosses val="autoZero"/>
        <c:auto val="1"/>
        <c:lblAlgn val="ctr"/>
        <c:lblOffset val="100"/>
        <c:tickMarkSkip val="2"/>
        <c:noMultiLvlLbl val="0"/>
      </c:catAx>
      <c:valAx>
        <c:axId val="-125351174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 sz="1600"/>
                  <a:t>Share of agriculture (percent)</a:t>
                </a:r>
              </a:p>
            </c:rich>
          </c:tx>
          <c:layout/>
          <c:overlay val="0"/>
          <c:spPr>
            <a:noFill/>
            <a:ln w="25308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63">
            <a:solidFill>
              <a:srgbClr val="666699"/>
            </a:solidFill>
            <a:prstDash val="solid"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96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-1253514176"/>
        <c:crosses val="autoZero"/>
        <c:crossBetween val="between"/>
      </c:valAx>
      <c:spPr>
        <a:noFill/>
        <a:ln w="25308">
          <a:noFill/>
        </a:ln>
      </c:spPr>
    </c:plotArea>
    <c:legend>
      <c:legendPos val="r"/>
      <c:layout>
        <c:manualLayout>
          <c:xMode val="edge"/>
          <c:yMode val="edge"/>
          <c:x val="0.217928902627512"/>
          <c:y val="0.0031055900621118"/>
          <c:w val="0.567233384853168"/>
          <c:h val="0.140786749482402"/>
        </c:manualLayout>
      </c:layout>
      <c:overlay val="0"/>
      <c:spPr>
        <a:noFill/>
        <a:ln w="25308">
          <a:noFill/>
        </a:ln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_tradnl"/>
        </a:p>
      </c:txPr>
    </c:legend>
    <c:plotVisOnly val="1"/>
    <c:dispBlanksAs val="gap"/>
    <c:showDLblsOverMax val="0"/>
  </c:chart>
  <c:spPr>
    <a:solidFill>
      <a:srgbClr val="FFFFFF"/>
    </a:solidFill>
    <a:ln w="3163">
      <a:solidFill>
        <a:srgbClr val="000000"/>
      </a:solidFill>
      <a:prstDash val="solid"/>
    </a:ln>
  </c:spPr>
  <c:txPr>
    <a:bodyPr/>
    <a:lstStyle/>
    <a:p>
      <a:pPr>
        <a:defRPr sz="996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ES_tradnl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8FB653-D9EE-CC40-84A9-B8BE22DF2BED}" type="doc">
      <dgm:prSet loTypeId="urn:microsoft.com/office/officeart/2008/layout/PictureStrips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S_tradnl"/>
        </a:p>
      </dgm:t>
    </dgm:pt>
    <dgm:pt modelId="{EC89CBF3-C6F8-4846-8D5E-D4E863EB4CF8}">
      <dgm:prSet/>
      <dgm:spPr/>
      <dgm:t>
        <a:bodyPr/>
        <a:lstStyle/>
        <a:p>
          <a:pPr rtl="0"/>
          <a:r>
            <a:rPr lang="en-US" dirty="0">
              <a:latin typeface="Times New Roman" charset="0"/>
              <a:ea typeface="Times New Roman" charset="0"/>
              <a:cs typeface="Times New Roman" charset="0"/>
            </a:rPr>
            <a:t>Access to Finance </a:t>
          </a:r>
        </a:p>
      </dgm:t>
    </dgm:pt>
    <dgm:pt modelId="{5F102276-0730-214B-A931-F0E8BECC349D}" type="parTrans" cxnId="{F32CA506-169B-BA4C-A791-CBB53230961C}">
      <dgm:prSet/>
      <dgm:spPr/>
      <dgm:t>
        <a:bodyPr/>
        <a:lstStyle/>
        <a:p>
          <a:endParaRPr lang="es-ES_tradnl"/>
        </a:p>
      </dgm:t>
    </dgm:pt>
    <dgm:pt modelId="{581F3067-24D6-1C4D-9AE6-552B73FCBD48}" type="sibTrans" cxnId="{F32CA506-169B-BA4C-A791-CBB53230961C}">
      <dgm:prSet/>
      <dgm:spPr/>
      <dgm:t>
        <a:bodyPr/>
        <a:lstStyle/>
        <a:p>
          <a:endParaRPr lang="es-ES_tradnl"/>
        </a:p>
      </dgm:t>
    </dgm:pt>
    <dgm:pt modelId="{23EEED97-5479-5C4E-A9B1-F35205389466}">
      <dgm:prSet/>
      <dgm:spPr/>
      <dgm:t>
        <a:bodyPr/>
        <a:lstStyle/>
        <a:p>
          <a:pPr rtl="0"/>
          <a:r>
            <a:rPr lang="en-US" dirty="0">
              <a:latin typeface="Times New Roman" charset="0"/>
              <a:ea typeface="Times New Roman" charset="0"/>
              <a:cs typeface="Times New Roman" charset="0"/>
            </a:rPr>
            <a:t>Cost of accessing finance is high </a:t>
          </a:r>
        </a:p>
      </dgm:t>
    </dgm:pt>
    <dgm:pt modelId="{55374216-DFB8-9848-A742-0AABCBEBCEA7}" type="parTrans" cxnId="{E333C7E3-8F36-874C-B83E-EE6672B0A2A9}">
      <dgm:prSet/>
      <dgm:spPr/>
      <dgm:t>
        <a:bodyPr/>
        <a:lstStyle/>
        <a:p>
          <a:endParaRPr lang="es-ES_tradnl"/>
        </a:p>
      </dgm:t>
    </dgm:pt>
    <dgm:pt modelId="{3BC8828C-D295-664C-A9B5-A629B7C57F61}" type="sibTrans" cxnId="{E333C7E3-8F36-874C-B83E-EE6672B0A2A9}">
      <dgm:prSet/>
      <dgm:spPr/>
      <dgm:t>
        <a:bodyPr/>
        <a:lstStyle/>
        <a:p>
          <a:endParaRPr lang="es-ES_tradnl"/>
        </a:p>
      </dgm:t>
    </dgm:pt>
    <dgm:pt modelId="{F5CD120C-E87B-174C-9CB8-3E87F3BA26B3}">
      <dgm:prSet/>
      <dgm:spPr/>
      <dgm:t>
        <a:bodyPr/>
        <a:lstStyle/>
        <a:p>
          <a:pPr rtl="0"/>
          <a:r>
            <a:rPr lang="en-US" dirty="0">
              <a:latin typeface="Times New Roman" charset="0"/>
              <a:ea typeface="Times New Roman" charset="0"/>
              <a:cs typeface="Times New Roman" charset="0"/>
            </a:rPr>
            <a:t>Bank Lending procedures are burdensome </a:t>
          </a:r>
        </a:p>
      </dgm:t>
    </dgm:pt>
    <dgm:pt modelId="{686EDFA6-C59E-A847-BCD6-A2F69B3E4AC2}" type="parTrans" cxnId="{C2AED46C-7AD7-374E-96E8-53134E9296BF}">
      <dgm:prSet/>
      <dgm:spPr/>
      <dgm:t>
        <a:bodyPr/>
        <a:lstStyle/>
        <a:p>
          <a:endParaRPr lang="es-ES_tradnl"/>
        </a:p>
      </dgm:t>
    </dgm:pt>
    <dgm:pt modelId="{6A2BA543-34C0-E047-8D29-258661316B89}" type="sibTrans" cxnId="{C2AED46C-7AD7-374E-96E8-53134E9296BF}">
      <dgm:prSet/>
      <dgm:spPr/>
      <dgm:t>
        <a:bodyPr/>
        <a:lstStyle/>
        <a:p>
          <a:endParaRPr lang="es-ES_tradnl"/>
        </a:p>
      </dgm:t>
    </dgm:pt>
    <dgm:pt modelId="{AACD5354-38CE-8B43-B761-23DBD060F4B5}">
      <dgm:prSet/>
      <dgm:spPr/>
      <dgm:t>
        <a:bodyPr/>
        <a:lstStyle/>
        <a:p>
          <a:pPr rtl="0"/>
          <a:r>
            <a:rPr lang="en-US" dirty="0">
              <a:latin typeface="Times New Roman" charset="0"/>
              <a:ea typeface="Times New Roman" charset="0"/>
              <a:cs typeface="Times New Roman" charset="0"/>
            </a:rPr>
            <a:t>Quality of Finance</a:t>
          </a:r>
        </a:p>
      </dgm:t>
    </dgm:pt>
    <dgm:pt modelId="{81427875-491A-1D4E-84DF-22C56184E876}" type="parTrans" cxnId="{BAE66B1B-1ABC-C347-84E9-477488B1431C}">
      <dgm:prSet/>
      <dgm:spPr/>
      <dgm:t>
        <a:bodyPr/>
        <a:lstStyle/>
        <a:p>
          <a:endParaRPr lang="es-ES_tradnl"/>
        </a:p>
      </dgm:t>
    </dgm:pt>
    <dgm:pt modelId="{C0DB9238-D0B0-0C47-9E59-0D119B11FE03}" type="sibTrans" cxnId="{BAE66B1B-1ABC-C347-84E9-477488B1431C}">
      <dgm:prSet/>
      <dgm:spPr/>
      <dgm:t>
        <a:bodyPr/>
        <a:lstStyle/>
        <a:p>
          <a:endParaRPr lang="es-ES_tradnl"/>
        </a:p>
      </dgm:t>
    </dgm:pt>
    <dgm:pt modelId="{1495E243-A9F0-304D-8006-694B32D7BB08}">
      <dgm:prSet/>
      <dgm:spPr/>
      <dgm:t>
        <a:bodyPr/>
        <a:lstStyle/>
        <a:p>
          <a:pPr rtl="0"/>
          <a:r>
            <a:rPr lang="en-US" dirty="0">
              <a:latin typeface="Times New Roman" charset="0"/>
              <a:ea typeface="Times New Roman" charset="0"/>
              <a:cs typeface="Times New Roman" charset="0"/>
            </a:rPr>
            <a:t>Mismatch between the length of loans and the needs of the agri-business actor</a:t>
          </a:r>
        </a:p>
      </dgm:t>
    </dgm:pt>
    <dgm:pt modelId="{7251A7F4-7CEF-6849-BC75-B08813F12082}" type="parTrans" cxnId="{CCB5AB07-6308-6943-B75D-A5C509463269}">
      <dgm:prSet/>
      <dgm:spPr/>
      <dgm:t>
        <a:bodyPr/>
        <a:lstStyle/>
        <a:p>
          <a:endParaRPr lang="es-ES_tradnl"/>
        </a:p>
      </dgm:t>
    </dgm:pt>
    <dgm:pt modelId="{6B84BDB2-44C5-404F-8632-3F227C942A8B}" type="sibTrans" cxnId="{CCB5AB07-6308-6943-B75D-A5C509463269}">
      <dgm:prSet/>
      <dgm:spPr/>
      <dgm:t>
        <a:bodyPr/>
        <a:lstStyle/>
        <a:p>
          <a:endParaRPr lang="es-ES_tradnl"/>
        </a:p>
      </dgm:t>
    </dgm:pt>
    <dgm:pt modelId="{1261760F-CA35-1D4F-B134-4B25F0DF9AB4}">
      <dgm:prSet/>
      <dgm:spPr/>
      <dgm:t>
        <a:bodyPr/>
        <a:lstStyle/>
        <a:p>
          <a:pPr rtl="0"/>
          <a:r>
            <a:rPr lang="en-US" dirty="0">
              <a:latin typeface="Times New Roman" charset="0"/>
              <a:ea typeface="Times New Roman" charset="0"/>
              <a:cs typeface="Times New Roman" charset="0"/>
            </a:rPr>
            <a:t>Lending risk</a:t>
          </a:r>
        </a:p>
      </dgm:t>
    </dgm:pt>
    <dgm:pt modelId="{502A966B-CF81-3E4A-9A72-4247DDB395E2}" type="parTrans" cxnId="{2B3FEA4F-8817-8D4E-B6C0-496A60E1E484}">
      <dgm:prSet/>
      <dgm:spPr/>
      <dgm:t>
        <a:bodyPr/>
        <a:lstStyle/>
        <a:p>
          <a:endParaRPr lang="es-ES_tradnl"/>
        </a:p>
      </dgm:t>
    </dgm:pt>
    <dgm:pt modelId="{FF70508B-E106-CB44-B32D-6388A6F08396}" type="sibTrans" cxnId="{2B3FEA4F-8817-8D4E-B6C0-496A60E1E484}">
      <dgm:prSet/>
      <dgm:spPr/>
      <dgm:t>
        <a:bodyPr/>
        <a:lstStyle/>
        <a:p>
          <a:endParaRPr lang="es-ES_tradnl"/>
        </a:p>
      </dgm:t>
    </dgm:pt>
    <dgm:pt modelId="{2FBBF5B3-8BE9-5E47-9A39-99DE875B4482}">
      <dgm:prSet/>
      <dgm:spPr/>
      <dgm:t>
        <a:bodyPr/>
        <a:lstStyle/>
        <a:p>
          <a:r>
            <a:rPr lang="en-US" dirty="0">
              <a:latin typeface="Times New Roman" charset="0"/>
              <a:ea typeface="Times New Roman" charset="0"/>
              <a:cs typeface="Times New Roman" charset="0"/>
            </a:rPr>
            <a:t>Potential profit is the major considerations for lending  </a:t>
          </a:r>
          <a:r>
            <a:rPr lang="es-ES_tradnl" dirty="0">
              <a:latin typeface="Times New Roman" charset="0"/>
              <a:ea typeface="Times New Roman" charset="0"/>
              <a:cs typeface="Times New Roman" charset="0"/>
            </a:rPr>
            <a:t> </a:t>
          </a:r>
          <a:endParaRPr lang="en-US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963E0B83-51AE-3046-ADA5-684F4DB25F6C}" type="parTrans" cxnId="{B3E07875-A069-984C-8207-3BD671BDB177}">
      <dgm:prSet/>
      <dgm:spPr/>
      <dgm:t>
        <a:bodyPr/>
        <a:lstStyle/>
        <a:p>
          <a:endParaRPr lang="es-ES_tradnl"/>
        </a:p>
      </dgm:t>
    </dgm:pt>
    <dgm:pt modelId="{05B97527-FC55-0F42-B72B-B6D505F234AE}" type="sibTrans" cxnId="{B3E07875-A069-984C-8207-3BD671BDB177}">
      <dgm:prSet/>
      <dgm:spPr/>
      <dgm:t>
        <a:bodyPr/>
        <a:lstStyle/>
        <a:p>
          <a:endParaRPr lang="es-ES_tradnl"/>
        </a:p>
      </dgm:t>
    </dgm:pt>
    <dgm:pt modelId="{6099AF7D-1A61-0048-BB5F-492870D3E849}">
      <dgm:prSet custT="1"/>
      <dgm:spPr/>
      <dgm:t>
        <a:bodyPr/>
        <a:lstStyle/>
        <a:p>
          <a:r>
            <a:rPr lang="en-US" sz="1800" dirty="0">
              <a:latin typeface="Times New Roman" charset="0"/>
              <a:ea typeface="Times New Roman" charset="0"/>
              <a:cs typeface="Times New Roman" charset="0"/>
            </a:rPr>
            <a:t>Financial Infrastructure</a:t>
          </a:r>
        </a:p>
      </dgm:t>
    </dgm:pt>
    <dgm:pt modelId="{2B9A4376-97F4-A342-AA03-4F95B1193863}" type="parTrans" cxnId="{C06FF4E5-EEA1-8144-9C35-88A81C836AE1}">
      <dgm:prSet/>
      <dgm:spPr/>
      <dgm:t>
        <a:bodyPr/>
        <a:lstStyle/>
        <a:p>
          <a:endParaRPr lang="es-ES_tradnl"/>
        </a:p>
      </dgm:t>
    </dgm:pt>
    <dgm:pt modelId="{88CFBC5D-BBB3-0A45-98AF-94873BD346BE}" type="sibTrans" cxnId="{C06FF4E5-EEA1-8144-9C35-88A81C836AE1}">
      <dgm:prSet/>
      <dgm:spPr/>
      <dgm:t>
        <a:bodyPr/>
        <a:lstStyle/>
        <a:p>
          <a:endParaRPr lang="es-ES_tradnl"/>
        </a:p>
      </dgm:t>
    </dgm:pt>
    <dgm:pt modelId="{8B37CC0E-443D-804E-80FA-6F9ABC64483F}">
      <dgm:prSet custT="1"/>
      <dgm:spPr/>
      <dgm:t>
        <a:bodyPr/>
        <a:lstStyle/>
        <a:p>
          <a:r>
            <a:rPr lang="en-US" sz="1400" dirty="0">
              <a:latin typeface="Times New Roman" charset="0"/>
              <a:ea typeface="Times New Roman" charset="0"/>
              <a:cs typeface="Times New Roman" charset="0"/>
            </a:rPr>
            <a:t>Financial service providers rely on these institutions to analyze risk, process applications and provide financial products</a:t>
          </a:r>
        </a:p>
      </dgm:t>
    </dgm:pt>
    <dgm:pt modelId="{6D6F4A55-8E27-F14B-9D40-389A5356303E}" type="parTrans" cxnId="{A88B6CC1-FE9F-DF4E-86C5-9890C432AFCA}">
      <dgm:prSet/>
      <dgm:spPr/>
      <dgm:t>
        <a:bodyPr/>
        <a:lstStyle/>
        <a:p>
          <a:endParaRPr lang="es-ES_tradnl"/>
        </a:p>
      </dgm:t>
    </dgm:pt>
    <dgm:pt modelId="{CC506EED-EE1E-B544-AF36-762F07E161CA}" type="sibTrans" cxnId="{A88B6CC1-FE9F-DF4E-86C5-9890C432AFCA}">
      <dgm:prSet/>
      <dgm:spPr/>
      <dgm:t>
        <a:bodyPr/>
        <a:lstStyle/>
        <a:p>
          <a:endParaRPr lang="es-ES_tradnl"/>
        </a:p>
      </dgm:t>
    </dgm:pt>
    <dgm:pt modelId="{F65467EB-B300-3345-A4DF-F75FACE44D6A}">
      <dgm:prSet custT="1"/>
      <dgm:spPr/>
      <dgm:t>
        <a:bodyPr/>
        <a:lstStyle/>
        <a:p>
          <a:r>
            <a:rPr lang="en-US" sz="1400" dirty="0">
              <a:latin typeface="Times New Roman" charset="0"/>
              <a:ea typeface="Times New Roman" charset="0"/>
              <a:cs typeface="Times New Roman" charset="0"/>
            </a:rPr>
            <a:t> </a:t>
          </a:r>
          <a:r>
            <a:rPr lang="en-US" sz="1800" dirty="0">
              <a:latin typeface="Times New Roman" charset="0"/>
              <a:ea typeface="Times New Roman" charset="0"/>
              <a:cs typeface="Times New Roman" charset="0"/>
            </a:rPr>
            <a:t>Variety in Financing </a:t>
          </a:r>
        </a:p>
      </dgm:t>
    </dgm:pt>
    <dgm:pt modelId="{0532E41F-E17A-B14A-ACC3-60BB23A3B07D}" type="parTrans" cxnId="{CCFF1A65-2EBA-744F-878A-6DB08277ED68}">
      <dgm:prSet/>
      <dgm:spPr/>
      <dgm:t>
        <a:bodyPr/>
        <a:lstStyle/>
        <a:p>
          <a:endParaRPr lang="es-ES_tradnl"/>
        </a:p>
      </dgm:t>
    </dgm:pt>
    <dgm:pt modelId="{58EB19E1-E5F9-C947-AE2B-40F6B52155DC}" type="sibTrans" cxnId="{CCFF1A65-2EBA-744F-878A-6DB08277ED68}">
      <dgm:prSet/>
      <dgm:spPr/>
      <dgm:t>
        <a:bodyPr/>
        <a:lstStyle/>
        <a:p>
          <a:endParaRPr lang="es-ES_tradnl"/>
        </a:p>
      </dgm:t>
    </dgm:pt>
    <dgm:pt modelId="{F2F74339-A117-514E-8917-E44A48609818}">
      <dgm:prSet custT="1"/>
      <dgm:spPr/>
      <dgm:t>
        <a:bodyPr/>
        <a:lstStyle/>
        <a:p>
          <a:r>
            <a:rPr lang="en-US" sz="1400" dirty="0">
              <a:latin typeface="Times New Roman" charset="0"/>
              <a:ea typeface="Times New Roman" charset="0"/>
              <a:cs typeface="Times New Roman" charset="0"/>
            </a:rPr>
            <a:t>Banks tend to provide traditional products</a:t>
          </a:r>
          <a:endParaRPr lang="es-ES_tradnl" sz="140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C8BC7245-B3A5-9643-AEBD-C375DCCA9327}" type="parTrans" cxnId="{C039049B-2AB9-2D4B-AF25-5B723C194AD1}">
      <dgm:prSet/>
      <dgm:spPr/>
      <dgm:t>
        <a:bodyPr/>
        <a:lstStyle/>
        <a:p>
          <a:endParaRPr lang="es-ES_tradnl"/>
        </a:p>
      </dgm:t>
    </dgm:pt>
    <dgm:pt modelId="{813C51A6-C398-9242-88CF-C8AF6B780061}" type="sibTrans" cxnId="{C039049B-2AB9-2D4B-AF25-5B723C194AD1}">
      <dgm:prSet/>
      <dgm:spPr/>
      <dgm:t>
        <a:bodyPr/>
        <a:lstStyle/>
        <a:p>
          <a:endParaRPr lang="es-ES_tradnl"/>
        </a:p>
      </dgm:t>
    </dgm:pt>
    <dgm:pt modelId="{C5E6A4CB-0A1C-A049-8334-6D2E1DFA6C6A}">
      <dgm:prSet custT="1"/>
      <dgm:spPr/>
      <dgm:t>
        <a:bodyPr/>
        <a:lstStyle/>
        <a:p>
          <a:r>
            <a:rPr lang="en-US" sz="1400" dirty="0">
              <a:latin typeface="Times New Roman" charset="0"/>
              <a:ea typeface="Times New Roman" charset="0"/>
              <a:cs typeface="Times New Roman" charset="0"/>
            </a:rPr>
            <a:t>Innovative lending, risk management and distribution tends to be limited </a:t>
          </a:r>
          <a:endParaRPr lang="es-ES_tradnl" sz="140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1644F252-C397-3740-8CCC-2D05EC0A4BEA}" type="parTrans" cxnId="{5F833A13-A10E-BE45-8D16-DDD52776E88F}">
      <dgm:prSet/>
      <dgm:spPr/>
      <dgm:t>
        <a:bodyPr/>
        <a:lstStyle/>
        <a:p>
          <a:endParaRPr lang="es-ES_tradnl"/>
        </a:p>
      </dgm:t>
    </dgm:pt>
    <dgm:pt modelId="{874DD3B8-A6EF-584D-AA53-5E78EDC8A539}" type="sibTrans" cxnId="{5F833A13-A10E-BE45-8D16-DDD52776E88F}">
      <dgm:prSet/>
      <dgm:spPr/>
      <dgm:t>
        <a:bodyPr/>
        <a:lstStyle/>
        <a:p>
          <a:endParaRPr lang="es-ES_tradnl"/>
        </a:p>
      </dgm:t>
    </dgm:pt>
    <dgm:pt modelId="{2A90CED5-98FD-504A-BEA0-515BF4AD6CFD}">
      <dgm:prSet custT="1"/>
      <dgm:spPr/>
      <dgm:t>
        <a:bodyPr/>
        <a:lstStyle/>
        <a:p>
          <a:r>
            <a:rPr lang="en-US" sz="1400" dirty="0">
              <a:latin typeface="Times New Roman" charset="0"/>
              <a:ea typeface="Times New Roman" charset="0"/>
              <a:cs typeface="Times New Roman" charset="0"/>
            </a:rPr>
            <a:t>In cases where innovative services are available, the clients have limited knowledge of the product and how it is used </a:t>
          </a:r>
          <a:endParaRPr lang="es-ES_tradnl" sz="140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38B2B9AF-C984-5A4B-A79B-066085082055}" type="parTrans" cxnId="{AFA27519-95DF-8D42-9250-18719CA04744}">
      <dgm:prSet/>
      <dgm:spPr/>
      <dgm:t>
        <a:bodyPr/>
        <a:lstStyle/>
        <a:p>
          <a:endParaRPr lang="es-ES_tradnl"/>
        </a:p>
      </dgm:t>
    </dgm:pt>
    <dgm:pt modelId="{8636BCE8-F930-AA4D-9741-BC5182906A20}" type="sibTrans" cxnId="{AFA27519-95DF-8D42-9250-18719CA04744}">
      <dgm:prSet/>
      <dgm:spPr/>
      <dgm:t>
        <a:bodyPr/>
        <a:lstStyle/>
        <a:p>
          <a:endParaRPr lang="es-ES_tradnl"/>
        </a:p>
      </dgm:t>
    </dgm:pt>
    <dgm:pt modelId="{72A30FC0-C0B3-EA40-B30B-48B8DCB94EA0}" type="pres">
      <dgm:prSet presAssocID="{838FB653-D9EE-CC40-84A9-B8BE22DF2BE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10718FCE-07E2-2B48-BB9F-57459C93492E}" type="pres">
      <dgm:prSet presAssocID="{EC89CBF3-C6F8-4846-8D5E-D4E863EB4CF8}" presName="composite" presStyleCnt="0"/>
      <dgm:spPr/>
    </dgm:pt>
    <dgm:pt modelId="{085DAA75-8448-E341-8CC6-DD80A5211DC0}" type="pres">
      <dgm:prSet presAssocID="{EC89CBF3-C6F8-4846-8D5E-D4E863EB4CF8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9F39517-881C-3144-863F-047394B8489F}" type="pres">
      <dgm:prSet presAssocID="{EC89CBF3-C6F8-4846-8D5E-D4E863EB4CF8}" presName="rect2" presStyleLbl="fgImgPlace1" presStyleIdx="0" presStyleCnt="5"/>
      <dgm:spPr>
        <a:solidFill>
          <a:srgbClr val="002060"/>
        </a:solidFill>
      </dgm:spPr>
    </dgm:pt>
    <dgm:pt modelId="{9C8508CA-E23C-004D-B31C-6190220901F2}" type="pres">
      <dgm:prSet presAssocID="{581F3067-24D6-1C4D-9AE6-552B73FCBD48}" presName="sibTrans" presStyleCnt="0"/>
      <dgm:spPr/>
    </dgm:pt>
    <dgm:pt modelId="{04ED3361-658B-3941-8574-FE110E06318E}" type="pres">
      <dgm:prSet presAssocID="{AACD5354-38CE-8B43-B761-23DBD060F4B5}" presName="composite" presStyleCnt="0"/>
      <dgm:spPr/>
    </dgm:pt>
    <dgm:pt modelId="{1C74C58B-8B01-3C47-9C8C-E3ECF7CA7FB2}" type="pres">
      <dgm:prSet presAssocID="{AACD5354-38CE-8B43-B761-23DBD060F4B5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BF49B09-40C4-B84E-B7CD-E57E27F81F24}" type="pres">
      <dgm:prSet presAssocID="{AACD5354-38CE-8B43-B761-23DBD060F4B5}" presName="rect2" presStyleLbl="fgImgPlace1" presStyleIdx="1" presStyleCnt="5"/>
      <dgm:spPr>
        <a:solidFill>
          <a:srgbClr val="002060"/>
        </a:solidFill>
      </dgm:spPr>
    </dgm:pt>
    <dgm:pt modelId="{38C9AB2F-270D-7449-9763-50E0A99CB184}" type="pres">
      <dgm:prSet presAssocID="{C0DB9238-D0B0-0C47-9E59-0D119B11FE03}" presName="sibTrans" presStyleCnt="0"/>
      <dgm:spPr/>
    </dgm:pt>
    <dgm:pt modelId="{0BD09EAD-52E1-8D46-836C-6F7AD9F4746B}" type="pres">
      <dgm:prSet presAssocID="{1261760F-CA35-1D4F-B134-4B25F0DF9AB4}" presName="composite" presStyleCnt="0"/>
      <dgm:spPr/>
    </dgm:pt>
    <dgm:pt modelId="{C01A067D-8F28-0440-A4D5-366FD9BD0A59}" type="pres">
      <dgm:prSet presAssocID="{1261760F-CA35-1D4F-B134-4B25F0DF9AB4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5B6EE4C-43AD-F942-8610-B904186658C2}" type="pres">
      <dgm:prSet presAssocID="{1261760F-CA35-1D4F-B134-4B25F0DF9AB4}" presName="rect2" presStyleLbl="fgImgPlace1" presStyleIdx="2" presStyleCnt="5"/>
      <dgm:spPr>
        <a:solidFill>
          <a:srgbClr val="002060"/>
        </a:solidFill>
      </dgm:spPr>
    </dgm:pt>
    <dgm:pt modelId="{8090EC82-D2ED-9B4C-9DB1-AFCC6DD010CC}" type="pres">
      <dgm:prSet presAssocID="{FF70508B-E106-CB44-B32D-6388A6F08396}" presName="sibTrans" presStyleCnt="0"/>
      <dgm:spPr/>
    </dgm:pt>
    <dgm:pt modelId="{E1B1F5A5-D92F-0541-A6B6-4DE57D117F65}" type="pres">
      <dgm:prSet presAssocID="{6099AF7D-1A61-0048-BB5F-492870D3E849}" presName="composite" presStyleCnt="0"/>
      <dgm:spPr/>
    </dgm:pt>
    <dgm:pt modelId="{43E87628-9D5A-6246-B3E7-94838F834144}" type="pres">
      <dgm:prSet presAssocID="{6099AF7D-1A61-0048-BB5F-492870D3E849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CE80F65-5F5F-754B-988C-606003CA7D0D}" type="pres">
      <dgm:prSet presAssocID="{6099AF7D-1A61-0048-BB5F-492870D3E849}" presName="rect2" presStyleLbl="fgImgPlace1" presStyleIdx="3" presStyleCnt="5"/>
      <dgm:spPr>
        <a:solidFill>
          <a:srgbClr val="002060"/>
        </a:solidFill>
      </dgm:spPr>
    </dgm:pt>
    <dgm:pt modelId="{616D1CB9-DA0B-9E49-9872-2D0D5C9845F7}" type="pres">
      <dgm:prSet presAssocID="{88CFBC5D-BBB3-0A45-98AF-94873BD346BE}" presName="sibTrans" presStyleCnt="0"/>
      <dgm:spPr/>
    </dgm:pt>
    <dgm:pt modelId="{86D4B944-900F-C543-B721-1410D7210BC7}" type="pres">
      <dgm:prSet presAssocID="{F65467EB-B300-3345-A4DF-F75FACE44D6A}" presName="composite" presStyleCnt="0"/>
      <dgm:spPr/>
    </dgm:pt>
    <dgm:pt modelId="{7A97C9D3-47ED-534F-82EE-D00641B8EC98}" type="pres">
      <dgm:prSet presAssocID="{F65467EB-B300-3345-A4DF-F75FACE44D6A}" presName="rect1" presStyleLbl="trAlignAcc1" presStyleIdx="4" presStyleCnt="5" custScaleX="131403" custScaleY="155661" custLinFactNeighborX="9031" custLinFactNeighborY="449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488250D-2519-9746-9137-87918BF451B4}" type="pres">
      <dgm:prSet presAssocID="{F65467EB-B300-3345-A4DF-F75FACE44D6A}" presName="rect2" presStyleLbl="fgImgPlace1" presStyleIdx="4" presStyleCnt="5" custLinFactNeighborX="-34420" custLinFactNeighborY="-13928"/>
      <dgm:spPr>
        <a:solidFill>
          <a:srgbClr val="002060"/>
        </a:solidFill>
      </dgm:spPr>
    </dgm:pt>
  </dgm:ptLst>
  <dgm:cxnLst>
    <dgm:cxn modelId="{C039049B-2AB9-2D4B-AF25-5B723C194AD1}" srcId="{F65467EB-B300-3345-A4DF-F75FACE44D6A}" destId="{F2F74339-A117-514E-8917-E44A48609818}" srcOrd="0" destOrd="0" parTransId="{C8BC7245-B3A5-9643-AEBD-C375DCCA9327}" sibTransId="{813C51A6-C398-9242-88CF-C8AF6B780061}"/>
    <dgm:cxn modelId="{558EF3D3-847C-8B44-8481-50017631CE7E}" type="presOf" srcId="{6099AF7D-1A61-0048-BB5F-492870D3E849}" destId="{43E87628-9D5A-6246-B3E7-94838F834144}" srcOrd="0" destOrd="0" presId="urn:microsoft.com/office/officeart/2008/layout/PictureStrips"/>
    <dgm:cxn modelId="{CCB5AB07-6308-6943-B75D-A5C509463269}" srcId="{AACD5354-38CE-8B43-B761-23DBD060F4B5}" destId="{1495E243-A9F0-304D-8006-694B32D7BB08}" srcOrd="0" destOrd="0" parTransId="{7251A7F4-7CEF-6849-BC75-B08813F12082}" sibTransId="{6B84BDB2-44C5-404F-8632-3F227C942A8B}"/>
    <dgm:cxn modelId="{A88B6CC1-FE9F-DF4E-86C5-9890C432AFCA}" srcId="{6099AF7D-1A61-0048-BB5F-492870D3E849}" destId="{8B37CC0E-443D-804E-80FA-6F9ABC64483F}" srcOrd="0" destOrd="0" parTransId="{6D6F4A55-8E27-F14B-9D40-389A5356303E}" sibTransId="{CC506EED-EE1E-B544-AF36-762F07E161CA}"/>
    <dgm:cxn modelId="{5F833A13-A10E-BE45-8D16-DDD52776E88F}" srcId="{F65467EB-B300-3345-A4DF-F75FACE44D6A}" destId="{C5E6A4CB-0A1C-A049-8334-6D2E1DFA6C6A}" srcOrd="1" destOrd="0" parTransId="{1644F252-C397-3740-8CCC-2D05EC0A4BEA}" sibTransId="{874DD3B8-A6EF-584D-AA53-5E78EDC8A539}"/>
    <dgm:cxn modelId="{DF666077-6786-284F-B718-9CC7728C3872}" type="presOf" srcId="{2A90CED5-98FD-504A-BEA0-515BF4AD6CFD}" destId="{7A97C9D3-47ED-534F-82EE-D00641B8EC98}" srcOrd="0" destOrd="3" presId="urn:microsoft.com/office/officeart/2008/layout/PictureStrips"/>
    <dgm:cxn modelId="{CAC5E101-011C-084F-888A-06D63790363D}" type="presOf" srcId="{AACD5354-38CE-8B43-B761-23DBD060F4B5}" destId="{1C74C58B-8B01-3C47-9C8C-E3ECF7CA7FB2}" srcOrd="0" destOrd="0" presId="urn:microsoft.com/office/officeart/2008/layout/PictureStrips"/>
    <dgm:cxn modelId="{F32CA506-169B-BA4C-A791-CBB53230961C}" srcId="{838FB653-D9EE-CC40-84A9-B8BE22DF2BED}" destId="{EC89CBF3-C6F8-4846-8D5E-D4E863EB4CF8}" srcOrd="0" destOrd="0" parTransId="{5F102276-0730-214B-A931-F0E8BECC349D}" sibTransId="{581F3067-24D6-1C4D-9AE6-552B73FCBD48}"/>
    <dgm:cxn modelId="{678125E2-922F-3943-A57B-D9F05CD95C8D}" type="presOf" srcId="{23EEED97-5479-5C4E-A9B1-F35205389466}" destId="{085DAA75-8448-E341-8CC6-DD80A5211DC0}" srcOrd="0" destOrd="1" presId="urn:microsoft.com/office/officeart/2008/layout/PictureStrips"/>
    <dgm:cxn modelId="{9F170B3A-1B55-9246-ABFA-3BDEEFBE9F0F}" type="presOf" srcId="{838FB653-D9EE-CC40-84A9-B8BE22DF2BED}" destId="{72A30FC0-C0B3-EA40-B30B-48B8DCB94EA0}" srcOrd="0" destOrd="0" presId="urn:microsoft.com/office/officeart/2008/layout/PictureStrips"/>
    <dgm:cxn modelId="{BAE66B1B-1ABC-C347-84E9-477488B1431C}" srcId="{838FB653-D9EE-CC40-84A9-B8BE22DF2BED}" destId="{AACD5354-38CE-8B43-B761-23DBD060F4B5}" srcOrd="1" destOrd="0" parTransId="{81427875-491A-1D4E-84DF-22C56184E876}" sibTransId="{C0DB9238-D0B0-0C47-9E59-0D119B11FE03}"/>
    <dgm:cxn modelId="{9AA0076E-C28C-5942-84C0-A6611A00C7D1}" type="presOf" srcId="{C5E6A4CB-0A1C-A049-8334-6D2E1DFA6C6A}" destId="{7A97C9D3-47ED-534F-82EE-D00641B8EC98}" srcOrd="0" destOrd="2" presId="urn:microsoft.com/office/officeart/2008/layout/PictureStrips"/>
    <dgm:cxn modelId="{E333C7E3-8F36-874C-B83E-EE6672B0A2A9}" srcId="{EC89CBF3-C6F8-4846-8D5E-D4E863EB4CF8}" destId="{23EEED97-5479-5C4E-A9B1-F35205389466}" srcOrd="0" destOrd="0" parTransId="{55374216-DFB8-9848-A742-0AABCBEBCEA7}" sibTransId="{3BC8828C-D295-664C-A9B5-A629B7C57F61}"/>
    <dgm:cxn modelId="{0BFA9D72-7AB7-BF4C-BBD1-297C60787D8F}" type="presOf" srcId="{1495E243-A9F0-304D-8006-694B32D7BB08}" destId="{1C74C58B-8B01-3C47-9C8C-E3ECF7CA7FB2}" srcOrd="0" destOrd="1" presId="urn:microsoft.com/office/officeart/2008/layout/PictureStrips"/>
    <dgm:cxn modelId="{B5311A7D-DA60-3841-9616-8FC26F50D74A}" type="presOf" srcId="{F5CD120C-E87B-174C-9CB8-3E87F3BA26B3}" destId="{085DAA75-8448-E341-8CC6-DD80A5211DC0}" srcOrd="0" destOrd="2" presId="urn:microsoft.com/office/officeart/2008/layout/PictureStrips"/>
    <dgm:cxn modelId="{C06FF4E5-EEA1-8144-9C35-88A81C836AE1}" srcId="{838FB653-D9EE-CC40-84A9-B8BE22DF2BED}" destId="{6099AF7D-1A61-0048-BB5F-492870D3E849}" srcOrd="3" destOrd="0" parTransId="{2B9A4376-97F4-A342-AA03-4F95B1193863}" sibTransId="{88CFBC5D-BBB3-0A45-98AF-94873BD346BE}"/>
    <dgm:cxn modelId="{0B5F4D92-4B7A-4740-B214-3C0B69280237}" type="presOf" srcId="{8B37CC0E-443D-804E-80FA-6F9ABC64483F}" destId="{43E87628-9D5A-6246-B3E7-94838F834144}" srcOrd="0" destOrd="1" presId="urn:microsoft.com/office/officeart/2008/layout/PictureStrips"/>
    <dgm:cxn modelId="{E98AADDF-E5D7-754A-8ED0-D6610F9325C5}" type="presOf" srcId="{2FBBF5B3-8BE9-5E47-9A39-99DE875B4482}" destId="{C01A067D-8F28-0440-A4D5-366FD9BD0A59}" srcOrd="0" destOrd="1" presId="urn:microsoft.com/office/officeart/2008/layout/PictureStrips"/>
    <dgm:cxn modelId="{AFA27519-95DF-8D42-9250-18719CA04744}" srcId="{F65467EB-B300-3345-A4DF-F75FACE44D6A}" destId="{2A90CED5-98FD-504A-BEA0-515BF4AD6CFD}" srcOrd="2" destOrd="0" parTransId="{38B2B9AF-C984-5A4B-A79B-066085082055}" sibTransId="{8636BCE8-F930-AA4D-9741-BC5182906A20}"/>
    <dgm:cxn modelId="{B3E07875-A069-984C-8207-3BD671BDB177}" srcId="{1261760F-CA35-1D4F-B134-4B25F0DF9AB4}" destId="{2FBBF5B3-8BE9-5E47-9A39-99DE875B4482}" srcOrd="0" destOrd="0" parTransId="{963E0B83-51AE-3046-ADA5-684F4DB25F6C}" sibTransId="{05B97527-FC55-0F42-B72B-B6D505F234AE}"/>
    <dgm:cxn modelId="{C2AED46C-7AD7-374E-96E8-53134E9296BF}" srcId="{EC89CBF3-C6F8-4846-8D5E-D4E863EB4CF8}" destId="{F5CD120C-E87B-174C-9CB8-3E87F3BA26B3}" srcOrd="1" destOrd="0" parTransId="{686EDFA6-C59E-A847-BCD6-A2F69B3E4AC2}" sibTransId="{6A2BA543-34C0-E047-8D29-258661316B89}"/>
    <dgm:cxn modelId="{2B3FEA4F-8817-8D4E-B6C0-496A60E1E484}" srcId="{838FB653-D9EE-CC40-84A9-B8BE22DF2BED}" destId="{1261760F-CA35-1D4F-B134-4B25F0DF9AB4}" srcOrd="2" destOrd="0" parTransId="{502A966B-CF81-3E4A-9A72-4247DDB395E2}" sibTransId="{FF70508B-E106-CB44-B32D-6388A6F08396}"/>
    <dgm:cxn modelId="{3D92C7D3-05AE-514A-B53A-310DF2E9078C}" type="presOf" srcId="{1261760F-CA35-1D4F-B134-4B25F0DF9AB4}" destId="{C01A067D-8F28-0440-A4D5-366FD9BD0A59}" srcOrd="0" destOrd="0" presId="urn:microsoft.com/office/officeart/2008/layout/PictureStrips"/>
    <dgm:cxn modelId="{CCFF1A65-2EBA-744F-878A-6DB08277ED68}" srcId="{838FB653-D9EE-CC40-84A9-B8BE22DF2BED}" destId="{F65467EB-B300-3345-A4DF-F75FACE44D6A}" srcOrd="4" destOrd="0" parTransId="{0532E41F-E17A-B14A-ACC3-60BB23A3B07D}" sibTransId="{58EB19E1-E5F9-C947-AE2B-40F6B52155DC}"/>
    <dgm:cxn modelId="{75F5679F-C94C-714F-BFA5-5A64AC4E443A}" type="presOf" srcId="{F2F74339-A117-514E-8917-E44A48609818}" destId="{7A97C9D3-47ED-534F-82EE-D00641B8EC98}" srcOrd="0" destOrd="1" presId="urn:microsoft.com/office/officeart/2008/layout/PictureStrips"/>
    <dgm:cxn modelId="{2C2D592E-12F1-F84A-BA99-26D17447F2F4}" type="presOf" srcId="{F65467EB-B300-3345-A4DF-F75FACE44D6A}" destId="{7A97C9D3-47ED-534F-82EE-D00641B8EC98}" srcOrd="0" destOrd="0" presId="urn:microsoft.com/office/officeart/2008/layout/PictureStrips"/>
    <dgm:cxn modelId="{88A024D9-4A8A-964E-8E46-44B60A4522CE}" type="presOf" srcId="{EC89CBF3-C6F8-4846-8D5E-D4E863EB4CF8}" destId="{085DAA75-8448-E341-8CC6-DD80A5211DC0}" srcOrd="0" destOrd="0" presId="urn:microsoft.com/office/officeart/2008/layout/PictureStrips"/>
    <dgm:cxn modelId="{94787663-215F-D740-90B7-0073C43191B2}" type="presParOf" srcId="{72A30FC0-C0B3-EA40-B30B-48B8DCB94EA0}" destId="{10718FCE-07E2-2B48-BB9F-57459C93492E}" srcOrd="0" destOrd="0" presId="urn:microsoft.com/office/officeart/2008/layout/PictureStrips"/>
    <dgm:cxn modelId="{6DAD9383-27C9-0E48-B5C6-A1929DEF37E0}" type="presParOf" srcId="{10718FCE-07E2-2B48-BB9F-57459C93492E}" destId="{085DAA75-8448-E341-8CC6-DD80A5211DC0}" srcOrd="0" destOrd="0" presId="urn:microsoft.com/office/officeart/2008/layout/PictureStrips"/>
    <dgm:cxn modelId="{EC2C3D89-F031-DE40-9916-76DB269E285F}" type="presParOf" srcId="{10718FCE-07E2-2B48-BB9F-57459C93492E}" destId="{29F39517-881C-3144-863F-047394B8489F}" srcOrd="1" destOrd="0" presId="urn:microsoft.com/office/officeart/2008/layout/PictureStrips"/>
    <dgm:cxn modelId="{D27B9B71-FFDE-CC46-9C96-953233DE6AB8}" type="presParOf" srcId="{72A30FC0-C0B3-EA40-B30B-48B8DCB94EA0}" destId="{9C8508CA-E23C-004D-B31C-6190220901F2}" srcOrd="1" destOrd="0" presId="urn:microsoft.com/office/officeart/2008/layout/PictureStrips"/>
    <dgm:cxn modelId="{3684F02A-E975-2E44-806A-2E12F7236AD4}" type="presParOf" srcId="{72A30FC0-C0B3-EA40-B30B-48B8DCB94EA0}" destId="{04ED3361-658B-3941-8574-FE110E06318E}" srcOrd="2" destOrd="0" presId="urn:microsoft.com/office/officeart/2008/layout/PictureStrips"/>
    <dgm:cxn modelId="{88A1562F-033D-1541-BC50-344E433EE731}" type="presParOf" srcId="{04ED3361-658B-3941-8574-FE110E06318E}" destId="{1C74C58B-8B01-3C47-9C8C-E3ECF7CA7FB2}" srcOrd="0" destOrd="0" presId="urn:microsoft.com/office/officeart/2008/layout/PictureStrips"/>
    <dgm:cxn modelId="{C775E075-5C5B-CC4C-AF5F-B24230C88D66}" type="presParOf" srcId="{04ED3361-658B-3941-8574-FE110E06318E}" destId="{EBF49B09-40C4-B84E-B7CD-E57E27F81F24}" srcOrd="1" destOrd="0" presId="urn:microsoft.com/office/officeart/2008/layout/PictureStrips"/>
    <dgm:cxn modelId="{9A74213F-1835-D24C-B452-9D846DA58B80}" type="presParOf" srcId="{72A30FC0-C0B3-EA40-B30B-48B8DCB94EA0}" destId="{38C9AB2F-270D-7449-9763-50E0A99CB184}" srcOrd="3" destOrd="0" presId="urn:microsoft.com/office/officeart/2008/layout/PictureStrips"/>
    <dgm:cxn modelId="{DCDABB1D-6CEA-E44D-8AAD-FE8D71BF41D5}" type="presParOf" srcId="{72A30FC0-C0B3-EA40-B30B-48B8DCB94EA0}" destId="{0BD09EAD-52E1-8D46-836C-6F7AD9F4746B}" srcOrd="4" destOrd="0" presId="urn:microsoft.com/office/officeart/2008/layout/PictureStrips"/>
    <dgm:cxn modelId="{4D515E44-583E-5440-B02A-09E7C01DBE15}" type="presParOf" srcId="{0BD09EAD-52E1-8D46-836C-6F7AD9F4746B}" destId="{C01A067D-8F28-0440-A4D5-366FD9BD0A59}" srcOrd="0" destOrd="0" presId="urn:microsoft.com/office/officeart/2008/layout/PictureStrips"/>
    <dgm:cxn modelId="{84F80C44-F5B7-5F46-B923-6993E892E47E}" type="presParOf" srcId="{0BD09EAD-52E1-8D46-836C-6F7AD9F4746B}" destId="{D5B6EE4C-43AD-F942-8610-B904186658C2}" srcOrd="1" destOrd="0" presId="urn:microsoft.com/office/officeart/2008/layout/PictureStrips"/>
    <dgm:cxn modelId="{8254436B-D892-9A42-AC4C-C76B2CDDFF5F}" type="presParOf" srcId="{72A30FC0-C0B3-EA40-B30B-48B8DCB94EA0}" destId="{8090EC82-D2ED-9B4C-9DB1-AFCC6DD010CC}" srcOrd="5" destOrd="0" presId="urn:microsoft.com/office/officeart/2008/layout/PictureStrips"/>
    <dgm:cxn modelId="{7BC21D6F-782F-4F42-B9AB-E8FB26F7911E}" type="presParOf" srcId="{72A30FC0-C0B3-EA40-B30B-48B8DCB94EA0}" destId="{E1B1F5A5-D92F-0541-A6B6-4DE57D117F65}" srcOrd="6" destOrd="0" presId="urn:microsoft.com/office/officeart/2008/layout/PictureStrips"/>
    <dgm:cxn modelId="{2A44297D-4D01-0E44-9006-9A9416F65186}" type="presParOf" srcId="{E1B1F5A5-D92F-0541-A6B6-4DE57D117F65}" destId="{43E87628-9D5A-6246-B3E7-94838F834144}" srcOrd="0" destOrd="0" presId="urn:microsoft.com/office/officeart/2008/layout/PictureStrips"/>
    <dgm:cxn modelId="{DB34BEC0-CCEB-C04A-863F-EE95EE78B239}" type="presParOf" srcId="{E1B1F5A5-D92F-0541-A6B6-4DE57D117F65}" destId="{4CE80F65-5F5F-754B-988C-606003CA7D0D}" srcOrd="1" destOrd="0" presId="urn:microsoft.com/office/officeart/2008/layout/PictureStrips"/>
    <dgm:cxn modelId="{C74C17D3-F977-2A40-95BF-E8C6E2DE3147}" type="presParOf" srcId="{72A30FC0-C0B3-EA40-B30B-48B8DCB94EA0}" destId="{616D1CB9-DA0B-9E49-9872-2D0D5C9845F7}" srcOrd="7" destOrd="0" presId="urn:microsoft.com/office/officeart/2008/layout/PictureStrips"/>
    <dgm:cxn modelId="{7543DF7B-3FAE-0D43-85B8-9BEDA0A914C3}" type="presParOf" srcId="{72A30FC0-C0B3-EA40-B30B-48B8DCB94EA0}" destId="{86D4B944-900F-C543-B721-1410D7210BC7}" srcOrd="8" destOrd="0" presId="urn:microsoft.com/office/officeart/2008/layout/PictureStrips"/>
    <dgm:cxn modelId="{C1B8F586-6606-3640-98C5-9FD914A3E878}" type="presParOf" srcId="{86D4B944-900F-C543-B721-1410D7210BC7}" destId="{7A97C9D3-47ED-534F-82EE-D00641B8EC98}" srcOrd="0" destOrd="0" presId="urn:microsoft.com/office/officeart/2008/layout/PictureStrips"/>
    <dgm:cxn modelId="{C970FE29-C91C-5043-9E2E-1859CD90C0CF}" type="presParOf" srcId="{86D4B944-900F-C543-B721-1410D7210BC7}" destId="{0488250D-2519-9746-9137-87918BF451B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8FB653-D9EE-CC40-84A9-B8BE22DF2BED}" type="doc">
      <dgm:prSet loTypeId="urn:microsoft.com/office/officeart/2008/layout/PictureStrips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S_tradnl"/>
        </a:p>
      </dgm:t>
    </dgm:pt>
    <dgm:pt modelId="{EC89CBF3-C6F8-4846-8D5E-D4E863EB4CF8}">
      <dgm:prSet/>
      <dgm:spPr/>
      <dgm:t>
        <a:bodyPr/>
        <a:lstStyle/>
        <a:p>
          <a:pPr rtl="0"/>
          <a:r>
            <a:rPr lang="en-US" dirty="0">
              <a:latin typeface="Times New Roman" charset="0"/>
              <a:ea typeface="Times New Roman" charset="0"/>
              <a:cs typeface="Times New Roman" charset="0"/>
            </a:rPr>
            <a:t>Access to Services </a:t>
          </a:r>
        </a:p>
      </dgm:t>
    </dgm:pt>
    <dgm:pt modelId="{5F102276-0730-214B-A931-F0E8BECC349D}" type="parTrans" cxnId="{F32CA506-169B-BA4C-A791-CBB53230961C}">
      <dgm:prSet/>
      <dgm:spPr/>
      <dgm:t>
        <a:bodyPr/>
        <a:lstStyle/>
        <a:p>
          <a:endParaRPr lang="es-ES_tradnl"/>
        </a:p>
      </dgm:t>
    </dgm:pt>
    <dgm:pt modelId="{581F3067-24D6-1C4D-9AE6-552B73FCBD48}" type="sibTrans" cxnId="{F32CA506-169B-BA4C-A791-CBB53230961C}">
      <dgm:prSet/>
      <dgm:spPr/>
      <dgm:t>
        <a:bodyPr/>
        <a:lstStyle/>
        <a:p>
          <a:endParaRPr lang="es-ES_tradnl"/>
        </a:p>
      </dgm:t>
    </dgm:pt>
    <dgm:pt modelId="{23EEED97-5479-5C4E-A9B1-F35205389466}">
      <dgm:prSet/>
      <dgm:spPr/>
      <dgm:t>
        <a:bodyPr/>
        <a:lstStyle/>
        <a:p>
          <a:pPr rtl="0"/>
          <a:r>
            <a:rPr lang="en-US" dirty="0">
              <a:latin typeface="Times New Roman" charset="0"/>
              <a:ea typeface="Times New Roman" charset="0"/>
              <a:cs typeface="Times New Roman" charset="0"/>
            </a:rPr>
            <a:t>Cost of accessing available services is high </a:t>
          </a:r>
        </a:p>
      </dgm:t>
    </dgm:pt>
    <dgm:pt modelId="{55374216-DFB8-9848-A742-0AABCBEBCEA7}" type="parTrans" cxnId="{E333C7E3-8F36-874C-B83E-EE6672B0A2A9}">
      <dgm:prSet/>
      <dgm:spPr/>
      <dgm:t>
        <a:bodyPr/>
        <a:lstStyle/>
        <a:p>
          <a:endParaRPr lang="es-ES_tradnl"/>
        </a:p>
      </dgm:t>
    </dgm:pt>
    <dgm:pt modelId="{3BC8828C-D295-664C-A9B5-A629B7C57F61}" type="sibTrans" cxnId="{E333C7E3-8F36-874C-B83E-EE6672B0A2A9}">
      <dgm:prSet/>
      <dgm:spPr/>
      <dgm:t>
        <a:bodyPr/>
        <a:lstStyle/>
        <a:p>
          <a:endParaRPr lang="es-ES_tradnl"/>
        </a:p>
      </dgm:t>
    </dgm:pt>
    <dgm:pt modelId="{F5CD120C-E87B-174C-9CB8-3E87F3BA26B3}">
      <dgm:prSet/>
      <dgm:spPr/>
      <dgm:t>
        <a:bodyPr/>
        <a:lstStyle/>
        <a:p>
          <a:pPr rtl="0"/>
          <a:r>
            <a:rPr lang="en-US" dirty="0">
              <a:latin typeface="Times New Roman" charset="0"/>
              <a:ea typeface="Times New Roman" charset="0"/>
              <a:cs typeface="Times New Roman" charset="0"/>
            </a:rPr>
            <a:t>Some types of services are not available </a:t>
          </a:r>
        </a:p>
      </dgm:t>
    </dgm:pt>
    <dgm:pt modelId="{686EDFA6-C59E-A847-BCD6-A2F69B3E4AC2}" type="parTrans" cxnId="{C2AED46C-7AD7-374E-96E8-53134E9296BF}">
      <dgm:prSet/>
      <dgm:spPr/>
      <dgm:t>
        <a:bodyPr/>
        <a:lstStyle/>
        <a:p>
          <a:endParaRPr lang="es-ES_tradnl"/>
        </a:p>
      </dgm:t>
    </dgm:pt>
    <dgm:pt modelId="{6A2BA543-34C0-E047-8D29-258661316B89}" type="sibTrans" cxnId="{C2AED46C-7AD7-374E-96E8-53134E9296BF}">
      <dgm:prSet/>
      <dgm:spPr/>
      <dgm:t>
        <a:bodyPr/>
        <a:lstStyle/>
        <a:p>
          <a:endParaRPr lang="es-ES_tradnl"/>
        </a:p>
      </dgm:t>
    </dgm:pt>
    <dgm:pt modelId="{AACD5354-38CE-8B43-B761-23DBD060F4B5}">
      <dgm:prSet/>
      <dgm:spPr/>
      <dgm:t>
        <a:bodyPr/>
        <a:lstStyle/>
        <a:p>
          <a:pPr rtl="0"/>
          <a:r>
            <a:rPr lang="en-US" dirty="0">
              <a:latin typeface="Times New Roman" charset="0"/>
              <a:ea typeface="Times New Roman" charset="0"/>
              <a:cs typeface="Times New Roman" charset="0"/>
            </a:rPr>
            <a:t>Quality of Services</a:t>
          </a:r>
        </a:p>
      </dgm:t>
    </dgm:pt>
    <dgm:pt modelId="{81427875-491A-1D4E-84DF-22C56184E876}" type="parTrans" cxnId="{BAE66B1B-1ABC-C347-84E9-477488B1431C}">
      <dgm:prSet/>
      <dgm:spPr/>
      <dgm:t>
        <a:bodyPr/>
        <a:lstStyle/>
        <a:p>
          <a:endParaRPr lang="es-ES_tradnl"/>
        </a:p>
      </dgm:t>
    </dgm:pt>
    <dgm:pt modelId="{C0DB9238-D0B0-0C47-9E59-0D119B11FE03}" type="sibTrans" cxnId="{BAE66B1B-1ABC-C347-84E9-477488B1431C}">
      <dgm:prSet/>
      <dgm:spPr/>
      <dgm:t>
        <a:bodyPr/>
        <a:lstStyle/>
        <a:p>
          <a:endParaRPr lang="es-ES_tradnl"/>
        </a:p>
      </dgm:t>
    </dgm:pt>
    <dgm:pt modelId="{1495E243-A9F0-304D-8006-694B32D7BB08}">
      <dgm:prSet/>
      <dgm:spPr/>
      <dgm:t>
        <a:bodyPr/>
        <a:lstStyle/>
        <a:p>
          <a:pPr rtl="0"/>
          <a:r>
            <a:rPr lang="en-US" dirty="0">
              <a:latin typeface="Times New Roman" charset="0"/>
              <a:ea typeface="Times New Roman" charset="0"/>
              <a:cs typeface="Times New Roman" charset="0"/>
            </a:rPr>
            <a:t>Mismatch between the offered services and the needs of the agri-business actor</a:t>
          </a:r>
        </a:p>
      </dgm:t>
    </dgm:pt>
    <dgm:pt modelId="{7251A7F4-7CEF-6849-BC75-B08813F12082}" type="parTrans" cxnId="{CCB5AB07-6308-6943-B75D-A5C509463269}">
      <dgm:prSet/>
      <dgm:spPr/>
      <dgm:t>
        <a:bodyPr/>
        <a:lstStyle/>
        <a:p>
          <a:endParaRPr lang="es-ES_tradnl"/>
        </a:p>
      </dgm:t>
    </dgm:pt>
    <dgm:pt modelId="{6B84BDB2-44C5-404F-8632-3F227C942A8B}" type="sibTrans" cxnId="{CCB5AB07-6308-6943-B75D-A5C509463269}">
      <dgm:prSet/>
      <dgm:spPr/>
      <dgm:t>
        <a:bodyPr/>
        <a:lstStyle/>
        <a:p>
          <a:endParaRPr lang="es-ES_tradnl"/>
        </a:p>
      </dgm:t>
    </dgm:pt>
    <dgm:pt modelId="{1261760F-CA35-1D4F-B134-4B25F0DF9AB4}">
      <dgm:prSet/>
      <dgm:spPr/>
      <dgm:t>
        <a:bodyPr/>
        <a:lstStyle/>
        <a:p>
          <a:pPr rtl="0"/>
          <a:r>
            <a:rPr lang="en-US" dirty="0">
              <a:latin typeface="Times New Roman" charset="0"/>
              <a:ea typeface="Times New Roman" charset="0"/>
              <a:cs typeface="Times New Roman" charset="0"/>
            </a:rPr>
            <a:t>Productivity</a:t>
          </a:r>
        </a:p>
      </dgm:t>
    </dgm:pt>
    <dgm:pt modelId="{502A966B-CF81-3E4A-9A72-4247DDB395E2}" type="parTrans" cxnId="{2B3FEA4F-8817-8D4E-B6C0-496A60E1E484}">
      <dgm:prSet/>
      <dgm:spPr/>
      <dgm:t>
        <a:bodyPr/>
        <a:lstStyle/>
        <a:p>
          <a:endParaRPr lang="es-ES_tradnl"/>
        </a:p>
      </dgm:t>
    </dgm:pt>
    <dgm:pt modelId="{FF70508B-E106-CB44-B32D-6388A6F08396}" type="sibTrans" cxnId="{2B3FEA4F-8817-8D4E-B6C0-496A60E1E484}">
      <dgm:prSet/>
      <dgm:spPr/>
      <dgm:t>
        <a:bodyPr/>
        <a:lstStyle/>
        <a:p>
          <a:endParaRPr lang="es-ES_tradnl"/>
        </a:p>
      </dgm:t>
    </dgm:pt>
    <dgm:pt modelId="{2FBBF5B3-8BE9-5E47-9A39-99DE875B4482}">
      <dgm:prSet/>
      <dgm:spPr/>
      <dgm:t>
        <a:bodyPr/>
        <a:lstStyle/>
        <a:p>
          <a:r>
            <a:rPr lang="en-US" dirty="0">
              <a:latin typeface="Times New Roman" charset="0"/>
              <a:ea typeface="Times New Roman" charset="0"/>
              <a:cs typeface="Times New Roman" charset="0"/>
            </a:rPr>
            <a:t>Agricultural productivity is the major considerations for the use of services as inputs  </a:t>
          </a:r>
          <a:r>
            <a:rPr lang="es-ES_tradnl" dirty="0">
              <a:latin typeface="Times New Roman" charset="0"/>
              <a:ea typeface="Times New Roman" charset="0"/>
              <a:cs typeface="Times New Roman" charset="0"/>
            </a:rPr>
            <a:t> </a:t>
          </a:r>
          <a:endParaRPr lang="en-US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963E0B83-51AE-3046-ADA5-684F4DB25F6C}" type="parTrans" cxnId="{B3E07875-A069-984C-8207-3BD671BDB177}">
      <dgm:prSet/>
      <dgm:spPr/>
      <dgm:t>
        <a:bodyPr/>
        <a:lstStyle/>
        <a:p>
          <a:endParaRPr lang="es-ES_tradnl"/>
        </a:p>
      </dgm:t>
    </dgm:pt>
    <dgm:pt modelId="{05B97527-FC55-0F42-B72B-B6D505F234AE}" type="sibTrans" cxnId="{B3E07875-A069-984C-8207-3BD671BDB177}">
      <dgm:prSet/>
      <dgm:spPr/>
      <dgm:t>
        <a:bodyPr/>
        <a:lstStyle/>
        <a:p>
          <a:endParaRPr lang="es-ES_tradnl"/>
        </a:p>
      </dgm:t>
    </dgm:pt>
    <dgm:pt modelId="{6099AF7D-1A61-0048-BB5F-492870D3E849}">
      <dgm:prSet custT="1"/>
      <dgm:spPr/>
      <dgm:t>
        <a:bodyPr/>
        <a:lstStyle/>
        <a:p>
          <a:r>
            <a:rPr lang="en-US" sz="1800" kern="1200" dirty="0">
              <a:latin typeface="Times New Roman" charset="0"/>
              <a:ea typeface="Times New Roman" charset="0"/>
              <a:cs typeface="Times New Roman" charset="0"/>
            </a:rPr>
            <a:t>Backbone Services</a:t>
          </a:r>
        </a:p>
      </dgm:t>
    </dgm:pt>
    <dgm:pt modelId="{2B9A4376-97F4-A342-AA03-4F95B1193863}" type="parTrans" cxnId="{C06FF4E5-EEA1-8144-9C35-88A81C836AE1}">
      <dgm:prSet/>
      <dgm:spPr/>
      <dgm:t>
        <a:bodyPr/>
        <a:lstStyle/>
        <a:p>
          <a:endParaRPr lang="es-ES_tradnl"/>
        </a:p>
      </dgm:t>
    </dgm:pt>
    <dgm:pt modelId="{88CFBC5D-BBB3-0A45-98AF-94873BD346BE}" type="sibTrans" cxnId="{C06FF4E5-EEA1-8144-9C35-88A81C836AE1}">
      <dgm:prSet/>
      <dgm:spPr/>
      <dgm:t>
        <a:bodyPr/>
        <a:lstStyle/>
        <a:p>
          <a:endParaRPr lang="es-ES_tradnl"/>
        </a:p>
      </dgm:t>
    </dgm:pt>
    <dgm:pt modelId="{8B37CC0E-443D-804E-80FA-6F9ABC64483F}">
      <dgm:prSet custT="1"/>
      <dgm:spPr/>
      <dgm:t>
        <a:bodyPr/>
        <a:lstStyle/>
        <a:p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charset="0"/>
              <a:ea typeface="Times New Roman" charset="0"/>
              <a:cs typeface="Times New Roman" charset="0"/>
            </a:rPr>
            <a:t>access to communication, electricity and financial services are significant determinants of total factor productivity</a:t>
          </a:r>
        </a:p>
      </dgm:t>
    </dgm:pt>
    <dgm:pt modelId="{6D6F4A55-8E27-F14B-9D40-389A5356303E}" type="parTrans" cxnId="{A88B6CC1-FE9F-DF4E-86C5-9890C432AFCA}">
      <dgm:prSet/>
      <dgm:spPr/>
      <dgm:t>
        <a:bodyPr/>
        <a:lstStyle/>
        <a:p>
          <a:endParaRPr lang="es-ES_tradnl"/>
        </a:p>
      </dgm:t>
    </dgm:pt>
    <dgm:pt modelId="{CC506EED-EE1E-B544-AF36-762F07E161CA}" type="sibTrans" cxnId="{A88B6CC1-FE9F-DF4E-86C5-9890C432AFCA}">
      <dgm:prSet/>
      <dgm:spPr/>
      <dgm:t>
        <a:bodyPr/>
        <a:lstStyle/>
        <a:p>
          <a:endParaRPr lang="es-ES_tradnl"/>
        </a:p>
      </dgm:t>
    </dgm:pt>
    <dgm:pt modelId="{F65467EB-B300-3345-A4DF-F75FACE44D6A}">
      <dgm:prSet custT="1"/>
      <dgm:spPr/>
      <dgm:t>
        <a:bodyPr/>
        <a:lstStyle/>
        <a:p>
          <a:r>
            <a:rPr lang="en-US" sz="1400" kern="1200" dirty="0">
              <a:latin typeface="Times New Roman" charset="0"/>
              <a:ea typeface="Times New Roman" charset="0"/>
              <a:cs typeface="Times New Roman" charset="0"/>
            </a:rPr>
            <a:t> </a:t>
          </a:r>
          <a:r>
            <a:rPr lang="en-US" sz="1800" kern="1200" dirty="0">
              <a:latin typeface="Times New Roman" charset="0"/>
              <a:ea typeface="Times New Roman" charset="0"/>
              <a:cs typeface="Times New Roman" charset="0"/>
            </a:rPr>
            <a:t>Variety in Services </a:t>
          </a:r>
        </a:p>
      </dgm:t>
    </dgm:pt>
    <dgm:pt modelId="{0532E41F-E17A-B14A-ACC3-60BB23A3B07D}" type="parTrans" cxnId="{CCFF1A65-2EBA-744F-878A-6DB08277ED68}">
      <dgm:prSet/>
      <dgm:spPr/>
      <dgm:t>
        <a:bodyPr/>
        <a:lstStyle/>
        <a:p>
          <a:endParaRPr lang="es-ES_tradnl"/>
        </a:p>
      </dgm:t>
    </dgm:pt>
    <dgm:pt modelId="{58EB19E1-E5F9-C947-AE2B-40F6B52155DC}" type="sibTrans" cxnId="{CCFF1A65-2EBA-744F-878A-6DB08277ED68}">
      <dgm:prSet/>
      <dgm:spPr/>
      <dgm:t>
        <a:bodyPr/>
        <a:lstStyle/>
        <a:p>
          <a:endParaRPr lang="es-ES_tradnl"/>
        </a:p>
      </dgm:t>
    </dgm:pt>
    <dgm:pt modelId="{F2F74339-A117-514E-8917-E44A48609818}">
      <dgm:prSet custT="1"/>
      <dgm:spPr/>
      <dgm:t>
        <a:bodyPr/>
        <a:lstStyle/>
        <a:p>
          <a:r>
            <a:rPr lang="en-US" sz="1400" kern="1200" dirty="0">
              <a:latin typeface="Times New Roman" charset="0"/>
              <a:ea typeface="Times New Roman" charset="0"/>
              <a:cs typeface="Times New Roman" charset="0"/>
            </a:rPr>
            <a:t>Formal services providers  tend to provide traditional products</a:t>
          </a:r>
          <a:endParaRPr lang="es-ES_tradnl" sz="1400" kern="120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C8BC7245-B3A5-9643-AEBD-C375DCCA9327}" type="parTrans" cxnId="{C039049B-2AB9-2D4B-AF25-5B723C194AD1}">
      <dgm:prSet/>
      <dgm:spPr/>
      <dgm:t>
        <a:bodyPr/>
        <a:lstStyle/>
        <a:p>
          <a:endParaRPr lang="es-ES_tradnl"/>
        </a:p>
      </dgm:t>
    </dgm:pt>
    <dgm:pt modelId="{813C51A6-C398-9242-88CF-C8AF6B780061}" type="sibTrans" cxnId="{C039049B-2AB9-2D4B-AF25-5B723C194AD1}">
      <dgm:prSet/>
      <dgm:spPr/>
      <dgm:t>
        <a:bodyPr/>
        <a:lstStyle/>
        <a:p>
          <a:endParaRPr lang="es-ES_tradnl"/>
        </a:p>
      </dgm:t>
    </dgm:pt>
    <dgm:pt modelId="{C5E6A4CB-0A1C-A049-8334-6D2E1DFA6C6A}">
      <dgm:prSet custT="1"/>
      <dgm:spPr/>
      <dgm:t>
        <a:bodyPr/>
        <a:lstStyle/>
        <a:p>
          <a:r>
            <a:rPr lang="en-US" sz="1400" kern="1200" dirty="0">
              <a:latin typeface="Times New Roman" charset="0"/>
              <a:ea typeface="Times New Roman" charset="0"/>
              <a:cs typeface="Times New Roman" charset="0"/>
            </a:rPr>
            <a:t>Innovative lending, risk management, logistic and distribution services tends to be limited </a:t>
          </a:r>
          <a:endParaRPr lang="es-ES_tradnl" sz="1400" kern="120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1644F252-C397-3740-8CCC-2D05EC0A4BEA}" type="parTrans" cxnId="{5F833A13-A10E-BE45-8D16-DDD52776E88F}">
      <dgm:prSet/>
      <dgm:spPr/>
      <dgm:t>
        <a:bodyPr/>
        <a:lstStyle/>
        <a:p>
          <a:endParaRPr lang="es-ES_tradnl"/>
        </a:p>
      </dgm:t>
    </dgm:pt>
    <dgm:pt modelId="{874DD3B8-A6EF-584D-AA53-5E78EDC8A539}" type="sibTrans" cxnId="{5F833A13-A10E-BE45-8D16-DDD52776E88F}">
      <dgm:prSet/>
      <dgm:spPr/>
      <dgm:t>
        <a:bodyPr/>
        <a:lstStyle/>
        <a:p>
          <a:endParaRPr lang="es-ES_tradnl"/>
        </a:p>
      </dgm:t>
    </dgm:pt>
    <dgm:pt modelId="{2A90CED5-98FD-504A-BEA0-515BF4AD6CFD}">
      <dgm:prSet custT="1"/>
      <dgm:spPr/>
      <dgm:t>
        <a:bodyPr/>
        <a:lstStyle/>
        <a:p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charset="0"/>
              <a:ea typeface="Times New Roman" charset="0"/>
              <a:cs typeface="Times New Roman" charset="0"/>
            </a:rPr>
            <a:t>Other services such as access to reliable and affordable electricity and longer term investment loans have an important impact on farm’ ability to adopt new technologies and finance innovation </a:t>
          </a:r>
          <a:endParaRPr lang="es-ES_tradnl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38B2B9AF-C984-5A4B-A79B-066085082055}" type="parTrans" cxnId="{AFA27519-95DF-8D42-9250-18719CA04744}">
      <dgm:prSet/>
      <dgm:spPr/>
      <dgm:t>
        <a:bodyPr/>
        <a:lstStyle/>
        <a:p>
          <a:endParaRPr lang="es-ES_tradnl"/>
        </a:p>
      </dgm:t>
    </dgm:pt>
    <dgm:pt modelId="{8636BCE8-F930-AA4D-9741-BC5182906A20}" type="sibTrans" cxnId="{AFA27519-95DF-8D42-9250-18719CA04744}">
      <dgm:prSet/>
      <dgm:spPr/>
      <dgm:t>
        <a:bodyPr/>
        <a:lstStyle/>
        <a:p>
          <a:endParaRPr lang="es-ES_tradnl"/>
        </a:p>
      </dgm:t>
    </dgm:pt>
    <dgm:pt modelId="{34033A2C-8159-4169-B77E-28E5E4BB9539}">
      <dgm:prSet custT="1"/>
      <dgm:spPr/>
      <dgm:t>
        <a:bodyPr/>
        <a:lstStyle/>
        <a:p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charset="0"/>
              <a:ea typeface="Times New Roman" charset="0"/>
              <a:cs typeface="Times New Roman" charset="0"/>
            </a:rPr>
            <a:t>availability of some types of services can constitute an element of comparative advantage and thus influence agricultural export composition</a:t>
          </a:r>
        </a:p>
      </dgm:t>
    </dgm:pt>
    <dgm:pt modelId="{01C913E0-53F2-4888-B47B-9E54C44BA098}" type="parTrans" cxnId="{B8F82757-C037-4609-9F0F-E0ABA594201B}">
      <dgm:prSet/>
      <dgm:spPr/>
      <dgm:t>
        <a:bodyPr/>
        <a:lstStyle/>
        <a:p>
          <a:endParaRPr lang="fr-FR"/>
        </a:p>
      </dgm:t>
    </dgm:pt>
    <dgm:pt modelId="{7CD3B1C4-A007-482C-8667-578EDB91200B}" type="sibTrans" cxnId="{B8F82757-C037-4609-9F0F-E0ABA594201B}">
      <dgm:prSet/>
      <dgm:spPr/>
      <dgm:t>
        <a:bodyPr/>
        <a:lstStyle/>
        <a:p>
          <a:endParaRPr lang="fr-FR"/>
        </a:p>
      </dgm:t>
    </dgm:pt>
    <dgm:pt modelId="{72A30FC0-C0B3-EA40-B30B-48B8DCB94EA0}" type="pres">
      <dgm:prSet presAssocID="{838FB653-D9EE-CC40-84A9-B8BE22DF2BE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10718FCE-07E2-2B48-BB9F-57459C93492E}" type="pres">
      <dgm:prSet presAssocID="{EC89CBF3-C6F8-4846-8D5E-D4E863EB4CF8}" presName="composite" presStyleCnt="0"/>
      <dgm:spPr/>
    </dgm:pt>
    <dgm:pt modelId="{085DAA75-8448-E341-8CC6-DD80A5211DC0}" type="pres">
      <dgm:prSet presAssocID="{EC89CBF3-C6F8-4846-8D5E-D4E863EB4CF8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9F39517-881C-3144-863F-047394B8489F}" type="pres">
      <dgm:prSet presAssocID="{EC89CBF3-C6F8-4846-8D5E-D4E863EB4CF8}" presName="rect2" presStyleLbl="fgImgPlace1" presStyleIdx="0" presStyleCnt="5"/>
      <dgm:spPr>
        <a:solidFill>
          <a:srgbClr val="002060"/>
        </a:solidFill>
      </dgm:spPr>
    </dgm:pt>
    <dgm:pt modelId="{9C8508CA-E23C-004D-B31C-6190220901F2}" type="pres">
      <dgm:prSet presAssocID="{581F3067-24D6-1C4D-9AE6-552B73FCBD48}" presName="sibTrans" presStyleCnt="0"/>
      <dgm:spPr/>
    </dgm:pt>
    <dgm:pt modelId="{04ED3361-658B-3941-8574-FE110E06318E}" type="pres">
      <dgm:prSet presAssocID="{AACD5354-38CE-8B43-B761-23DBD060F4B5}" presName="composite" presStyleCnt="0"/>
      <dgm:spPr/>
    </dgm:pt>
    <dgm:pt modelId="{1C74C58B-8B01-3C47-9C8C-E3ECF7CA7FB2}" type="pres">
      <dgm:prSet presAssocID="{AACD5354-38CE-8B43-B761-23DBD060F4B5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BF49B09-40C4-B84E-B7CD-E57E27F81F24}" type="pres">
      <dgm:prSet presAssocID="{AACD5354-38CE-8B43-B761-23DBD060F4B5}" presName="rect2" presStyleLbl="fgImgPlace1" presStyleIdx="1" presStyleCnt="5"/>
      <dgm:spPr>
        <a:solidFill>
          <a:srgbClr val="002060"/>
        </a:solidFill>
      </dgm:spPr>
    </dgm:pt>
    <dgm:pt modelId="{38C9AB2F-270D-7449-9763-50E0A99CB184}" type="pres">
      <dgm:prSet presAssocID="{C0DB9238-D0B0-0C47-9E59-0D119B11FE03}" presName="sibTrans" presStyleCnt="0"/>
      <dgm:spPr/>
    </dgm:pt>
    <dgm:pt modelId="{0BD09EAD-52E1-8D46-836C-6F7AD9F4746B}" type="pres">
      <dgm:prSet presAssocID="{1261760F-CA35-1D4F-B134-4B25F0DF9AB4}" presName="composite" presStyleCnt="0"/>
      <dgm:spPr/>
    </dgm:pt>
    <dgm:pt modelId="{C01A067D-8F28-0440-A4D5-366FD9BD0A59}" type="pres">
      <dgm:prSet presAssocID="{1261760F-CA35-1D4F-B134-4B25F0DF9AB4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5B6EE4C-43AD-F942-8610-B904186658C2}" type="pres">
      <dgm:prSet presAssocID="{1261760F-CA35-1D4F-B134-4B25F0DF9AB4}" presName="rect2" presStyleLbl="fgImgPlace1" presStyleIdx="2" presStyleCnt="5"/>
      <dgm:spPr>
        <a:solidFill>
          <a:srgbClr val="002060"/>
        </a:solidFill>
      </dgm:spPr>
    </dgm:pt>
    <dgm:pt modelId="{8090EC82-D2ED-9B4C-9DB1-AFCC6DD010CC}" type="pres">
      <dgm:prSet presAssocID="{FF70508B-E106-CB44-B32D-6388A6F08396}" presName="sibTrans" presStyleCnt="0"/>
      <dgm:spPr/>
    </dgm:pt>
    <dgm:pt modelId="{E1B1F5A5-D92F-0541-A6B6-4DE57D117F65}" type="pres">
      <dgm:prSet presAssocID="{6099AF7D-1A61-0048-BB5F-492870D3E849}" presName="composite" presStyleCnt="0"/>
      <dgm:spPr/>
    </dgm:pt>
    <dgm:pt modelId="{43E87628-9D5A-6246-B3E7-94838F834144}" type="pres">
      <dgm:prSet presAssocID="{6099AF7D-1A61-0048-BB5F-492870D3E849}" presName="rect1" presStyleLbl="trAlignAcc1" presStyleIdx="3" presStyleCnt="5" custScaleY="20554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CE80F65-5F5F-754B-988C-606003CA7D0D}" type="pres">
      <dgm:prSet presAssocID="{6099AF7D-1A61-0048-BB5F-492870D3E849}" presName="rect2" presStyleLbl="fgImgPlace1" presStyleIdx="3" presStyleCnt="5"/>
      <dgm:spPr>
        <a:solidFill>
          <a:srgbClr val="002060"/>
        </a:solidFill>
      </dgm:spPr>
    </dgm:pt>
    <dgm:pt modelId="{616D1CB9-DA0B-9E49-9872-2D0D5C9845F7}" type="pres">
      <dgm:prSet presAssocID="{88CFBC5D-BBB3-0A45-98AF-94873BD346BE}" presName="sibTrans" presStyleCnt="0"/>
      <dgm:spPr/>
    </dgm:pt>
    <dgm:pt modelId="{86D4B944-900F-C543-B721-1410D7210BC7}" type="pres">
      <dgm:prSet presAssocID="{F65467EB-B300-3345-A4DF-F75FACE44D6A}" presName="composite" presStyleCnt="0"/>
      <dgm:spPr/>
    </dgm:pt>
    <dgm:pt modelId="{7A97C9D3-47ED-534F-82EE-D00641B8EC98}" type="pres">
      <dgm:prSet presAssocID="{F65467EB-B300-3345-A4DF-F75FACE44D6A}" presName="rect1" presStyleLbl="trAlignAcc1" presStyleIdx="4" presStyleCnt="5" custScaleX="137805" custScaleY="200438" custLinFactNeighborX="9031" custLinFactNeighborY="449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488250D-2519-9746-9137-87918BF451B4}" type="pres">
      <dgm:prSet presAssocID="{F65467EB-B300-3345-A4DF-F75FACE44D6A}" presName="rect2" presStyleLbl="fgImgPlace1" presStyleIdx="4" presStyleCnt="5" custLinFactNeighborX="-34420" custLinFactNeighborY="-13928"/>
      <dgm:spPr>
        <a:solidFill>
          <a:srgbClr val="002060"/>
        </a:solidFill>
      </dgm:spPr>
    </dgm:pt>
  </dgm:ptLst>
  <dgm:cxnLst>
    <dgm:cxn modelId="{C039049B-2AB9-2D4B-AF25-5B723C194AD1}" srcId="{F65467EB-B300-3345-A4DF-F75FACE44D6A}" destId="{F2F74339-A117-514E-8917-E44A48609818}" srcOrd="0" destOrd="0" parTransId="{C8BC7245-B3A5-9643-AEBD-C375DCCA9327}" sibTransId="{813C51A6-C398-9242-88CF-C8AF6B780061}"/>
    <dgm:cxn modelId="{558EF3D3-847C-8B44-8481-50017631CE7E}" type="presOf" srcId="{6099AF7D-1A61-0048-BB5F-492870D3E849}" destId="{43E87628-9D5A-6246-B3E7-94838F834144}" srcOrd="0" destOrd="0" presId="urn:microsoft.com/office/officeart/2008/layout/PictureStrips"/>
    <dgm:cxn modelId="{B8F82757-C037-4609-9F0F-E0ABA594201B}" srcId="{6099AF7D-1A61-0048-BB5F-492870D3E849}" destId="{34033A2C-8159-4169-B77E-28E5E4BB9539}" srcOrd="1" destOrd="0" parTransId="{01C913E0-53F2-4888-B47B-9E54C44BA098}" sibTransId="{7CD3B1C4-A007-482C-8667-578EDB91200B}"/>
    <dgm:cxn modelId="{CCB5AB07-6308-6943-B75D-A5C509463269}" srcId="{AACD5354-38CE-8B43-B761-23DBD060F4B5}" destId="{1495E243-A9F0-304D-8006-694B32D7BB08}" srcOrd="0" destOrd="0" parTransId="{7251A7F4-7CEF-6849-BC75-B08813F12082}" sibTransId="{6B84BDB2-44C5-404F-8632-3F227C942A8B}"/>
    <dgm:cxn modelId="{A88B6CC1-FE9F-DF4E-86C5-9890C432AFCA}" srcId="{6099AF7D-1A61-0048-BB5F-492870D3E849}" destId="{8B37CC0E-443D-804E-80FA-6F9ABC64483F}" srcOrd="0" destOrd="0" parTransId="{6D6F4A55-8E27-F14B-9D40-389A5356303E}" sibTransId="{CC506EED-EE1E-B544-AF36-762F07E161CA}"/>
    <dgm:cxn modelId="{5F833A13-A10E-BE45-8D16-DDD52776E88F}" srcId="{F65467EB-B300-3345-A4DF-F75FACE44D6A}" destId="{C5E6A4CB-0A1C-A049-8334-6D2E1DFA6C6A}" srcOrd="1" destOrd="0" parTransId="{1644F252-C397-3740-8CCC-2D05EC0A4BEA}" sibTransId="{874DD3B8-A6EF-584D-AA53-5E78EDC8A539}"/>
    <dgm:cxn modelId="{DF666077-6786-284F-B718-9CC7728C3872}" type="presOf" srcId="{2A90CED5-98FD-504A-BEA0-515BF4AD6CFD}" destId="{7A97C9D3-47ED-534F-82EE-D00641B8EC98}" srcOrd="0" destOrd="3" presId="urn:microsoft.com/office/officeart/2008/layout/PictureStrips"/>
    <dgm:cxn modelId="{CAC5E101-011C-084F-888A-06D63790363D}" type="presOf" srcId="{AACD5354-38CE-8B43-B761-23DBD060F4B5}" destId="{1C74C58B-8B01-3C47-9C8C-E3ECF7CA7FB2}" srcOrd="0" destOrd="0" presId="urn:microsoft.com/office/officeart/2008/layout/PictureStrips"/>
    <dgm:cxn modelId="{01CA92ED-EEBA-4219-86DE-DD22CE0B6984}" type="presOf" srcId="{34033A2C-8159-4169-B77E-28E5E4BB9539}" destId="{43E87628-9D5A-6246-B3E7-94838F834144}" srcOrd="0" destOrd="2" presId="urn:microsoft.com/office/officeart/2008/layout/PictureStrips"/>
    <dgm:cxn modelId="{F32CA506-169B-BA4C-A791-CBB53230961C}" srcId="{838FB653-D9EE-CC40-84A9-B8BE22DF2BED}" destId="{EC89CBF3-C6F8-4846-8D5E-D4E863EB4CF8}" srcOrd="0" destOrd="0" parTransId="{5F102276-0730-214B-A931-F0E8BECC349D}" sibTransId="{581F3067-24D6-1C4D-9AE6-552B73FCBD48}"/>
    <dgm:cxn modelId="{678125E2-922F-3943-A57B-D9F05CD95C8D}" type="presOf" srcId="{23EEED97-5479-5C4E-A9B1-F35205389466}" destId="{085DAA75-8448-E341-8CC6-DD80A5211DC0}" srcOrd="0" destOrd="1" presId="urn:microsoft.com/office/officeart/2008/layout/PictureStrips"/>
    <dgm:cxn modelId="{9F170B3A-1B55-9246-ABFA-3BDEEFBE9F0F}" type="presOf" srcId="{838FB653-D9EE-CC40-84A9-B8BE22DF2BED}" destId="{72A30FC0-C0B3-EA40-B30B-48B8DCB94EA0}" srcOrd="0" destOrd="0" presId="urn:microsoft.com/office/officeart/2008/layout/PictureStrips"/>
    <dgm:cxn modelId="{BAE66B1B-1ABC-C347-84E9-477488B1431C}" srcId="{838FB653-D9EE-CC40-84A9-B8BE22DF2BED}" destId="{AACD5354-38CE-8B43-B761-23DBD060F4B5}" srcOrd="1" destOrd="0" parTransId="{81427875-491A-1D4E-84DF-22C56184E876}" sibTransId="{C0DB9238-D0B0-0C47-9E59-0D119B11FE03}"/>
    <dgm:cxn modelId="{9AA0076E-C28C-5942-84C0-A6611A00C7D1}" type="presOf" srcId="{C5E6A4CB-0A1C-A049-8334-6D2E1DFA6C6A}" destId="{7A97C9D3-47ED-534F-82EE-D00641B8EC98}" srcOrd="0" destOrd="2" presId="urn:microsoft.com/office/officeart/2008/layout/PictureStrips"/>
    <dgm:cxn modelId="{E333C7E3-8F36-874C-B83E-EE6672B0A2A9}" srcId="{EC89CBF3-C6F8-4846-8D5E-D4E863EB4CF8}" destId="{23EEED97-5479-5C4E-A9B1-F35205389466}" srcOrd="0" destOrd="0" parTransId="{55374216-DFB8-9848-A742-0AABCBEBCEA7}" sibTransId="{3BC8828C-D295-664C-A9B5-A629B7C57F61}"/>
    <dgm:cxn modelId="{0BFA9D72-7AB7-BF4C-BBD1-297C60787D8F}" type="presOf" srcId="{1495E243-A9F0-304D-8006-694B32D7BB08}" destId="{1C74C58B-8B01-3C47-9C8C-E3ECF7CA7FB2}" srcOrd="0" destOrd="1" presId="urn:microsoft.com/office/officeart/2008/layout/PictureStrips"/>
    <dgm:cxn modelId="{B5311A7D-DA60-3841-9616-8FC26F50D74A}" type="presOf" srcId="{F5CD120C-E87B-174C-9CB8-3E87F3BA26B3}" destId="{085DAA75-8448-E341-8CC6-DD80A5211DC0}" srcOrd="0" destOrd="2" presId="urn:microsoft.com/office/officeart/2008/layout/PictureStrips"/>
    <dgm:cxn modelId="{C06FF4E5-EEA1-8144-9C35-88A81C836AE1}" srcId="{838FB653-D9EE-CC40-84A9-B8BE22DF2BED}" destId="{6099AF7D-1A61-0048-BB5F-492870D3E849}" srcOrd="3" destOrd="0" parTransId="{2B9A4376-97F4-A342-AA03-4F95B1193863}" sibTransId="{88CFBC5D-BBB3-0A45-98AF-94873BD346BE}"/>
    <dgm:cxn modelId="{0B5F4D92-4B7A-4740-B214-3C0B69280237}" type="presOf" srcId="{8B37CC0E-443D-804E-80FA-6F9ABC64483F}" destId="{43E87628-9D5A-6246-B3E7-94838F834144}" srcOrd="0" destOrd="1" presId="urn:microsoft.com/office/officeart/2008/layout/PictureStrips"/>
    <dgm:cxn modelId="{E98AADDF-E5D7-754A-8ED0-D6610F9325C5}" type="presOf" srcId="{2FBBF5B3-8BE9-5E47-9A39-99DE875B4482}" destId="{C01A067D-8F28-0440-A4D5-366FD9BD0A59}" srcOrd="0" destOrd="1" presId="urn:microsoft.com/office/officeart/2008/layout/PictureStrips"/>
    <dgm:cxn modelId="{AFA27519-95DF-8D42-9250-18719CA04744}" srcId="{F65467EB-B300-3345-A4DF-F75FACE44D6A}" destId="{2A90CED5-98FD-504A-BEA0-515BF4AD6CFD}" srcOrd="2" destOrd="0" parTransId="{38B2B9AF-C984-5A4B-A79B-066085082055}" sibTransId="{8636BCE8-F930-AA4D-9741-BC5182906A20}"/>
    <dgm:cxn modelId="{B3E07875-A069-984C-8207-3BD671BDB177}" srcId="{1261760F-CA35-1D4F-B134-4B25F0DF9AB4}" destId="{2FBBF5B3-8BE9-5E47-9A39-99DE875B4482}" srcOrd="0" destOrd="0" parTransId="{963E0B83-51AE-3046-ADA5-684F4DB25F6C}" sibTransId="{05B97527-FC55-0F42-B72B-B6D505F234AE}"/>
    <dgm:cxn modelId="{C2AED46C-7AD7-374E-96E8-53134E9296BF}" srcId="{EC89CBF3-C6F8-4846-8D5E-D4E863EB4CF8}" destId="{F5CD120C-E87B-174C-9CB8-3E87F3BA26B3}" srcOrd="1" destOrd="0" parTransId="{686EDFA6-C59E-A847-BCD6-A2F69B3E4AC2}" sibTransId="{6A2BA543-34C0-E047-8D29-258661316B89}"/>
    <dgm:cxn modelId="{2B3FEA4F-8817-8D4E-B6C0-496A60E1E484}" srcId="{838FB653-D9EE-CC40-84A9-B8BE22DF2BED}" destId="{1261760F-CA35-1D4F-B134-4B25F0DF9AB4}" srcOrd="2" destOrd="0" parTransId="{502A966B-CF81-3E4A-9A72-4247DDB395E2}" sibTransId="{FF70508B-E106-CB44-B32D-6388A6F08396}"/>
    <dgm:cxn modelId="{3D92C7D3-05AE-514A-B53A-310DF2E9078C}" type="presOf" srcId="{1261760F-CA35-1D4F-B134-4B25F0DF9AB4}" destId="{C01A067D-8F28-0440-A4D5-366FD9BD0A59}" srcOrd="0" destOrd="0" presId="urn:microsoft.com/office/officeart/2008/layout/PictureStrips"/>
    <dgm:cxn modelId="{CCFF1A65-2EBA-744F-878A-6DB08277ED68}" srcId="{838FB653-D9EE-CC40-84A9-B8BE22DF2BED}" destId="{F65467EB-B300-3345-A4DF-F75FACE44D6A}" srcOrd="4" destOrd="0" parTransId="{0532E41F-E17A-B14A-ACC3-60BB23A3B07D}" sibTransId="{58EB19E1-E5F9-C947-AE2B-40F6B52155DC}"/>
    <dgm:cxn modelId="{75F5679F-C94C-714F-BFA5-5A64AC4E443A}" type="presOf" srcId="{F2F74339-A117-514E-8917-E44A48609818}" destId="{7A97C9D3-47ED-534F-82EE-D00641B8EC98}" srcOrd="0" destOrd="1" presId="urn:microsoft.com/office/officeart/2008/layout/PictureStrips"/>
    <dgm:cxn modelId="{2C2D592E-12F1-F84A-BA99-26D17447F2F4}" type="presOf" srcId="{F65467EB-B300-3345-A4DF-F75FACE44D6A}" destId="{7A97C9D3-47ED-534F-82EE-D00641B8EC98}" srcOrd="0" destOrd="0" presId="urn:microsoft.com/office/officeart/2008/layout/PictureStrips"/>
    <dgm:cxn modelId="{88A024D9-4A8A-964E-8E46-44B60A4522CE}" type="presOf" srcId="{EC89CBF3-C6F8-4846-8D5E-D4E863EB4CF8}" destId="{085DAA75-8448-E341-8CC6-DD80A5211DC0}" srcOrd="0" destOrd="0" presId="urn:microsoft.com/office/officeart/2008/layout/PictureStrips"/>
    <dgm:cxn modelId="{94787663-215F-D740-90B7-0073C43191B2}" type="presParOf" srcId="{72A30FC0-C0B3-EA40-B30B-48B8DCB94EA0}" destId="{10718FCE-07E2-2B48-BB9F-57459C93492E}" srcOrd="0" destOrd="0" presId="urn:microsoft.com/office/officeart/2008/layout/PictureStrips"/>
    <dgm:cxn modelId="{6DAD9383-27C9-0E48-B5C6-A1929DEF37E0}" type="presParOf" srcId="{10718FCE-07E2-2B48-BB9F-57459C93492E}" destId="{085DAA75-8448-E341-8CC6-DD80A5211DC0}" srcOrd="0" destOrd="0" presId="urn:microsoft.com/office/officeart/2008/layout/PictureStrips"/>
    <dgm:cxn modelId="{EC2C3D89-F031-DE40-9916-76DB269E285F}" type="presParOf" srcId="{10718FCE-07E2-2B48-BB9F-57459C93492E}" destId="{29F39517-881C-3144-863F-047394B8489F}" srcOrd="1" destOrd="0" presId="urn:microsoft.com/office/officeart/2008/layout/PictureStrips"/>
    <dgm:cxn modelId="{D27B9B71-FFDE-CC46-9C96-953233DE6AB8}" type="presParOf" srcId="{72A30FC0-C0B3-EA40-B30B-48B8DCB94EA0}" destId="{9C8508CA-E23C-004D-B31C-6190220901F2}" srcOrd="1" destOrd="0" presId="urn:microsoft.com/office/officeart/2008/layout/PictureStrips"/>
    <dgm:cxn modelId="{3684F02A-E975-2E44-806A-2E12F7236AD4}" type="presParOf" srcId="{72A30FC0-C0B3-EA40-B30B-48B8DCB94EA0}" destId="{04ED3361-658B-3941-8574-FE110E06318E}" srcOrd="2" destOrd="0" presId="urn:microsoft.com/office/officeart/2008/layout/PictureStrips"/>
    <dgm:cxn modelId="{88A1562F-033D-1541-BC50-344E433EE731}" type="presParOf" srcId="{04ED3361-658B-3941-8574-FE110E06318E}" destId="{1C74C58B-8B01-3C47-9C8C-E3ECF7CA7FB2}" srcOrd="0" destOrd="0" presId="urn:microsoft.com/office/officeart/2008/layout/PictureStrips"/>
    <dgm:cxn modelId="{C775E075-5C5B-CC4C-AF5F-B24230C88D66}" type="presParOf" srcId="{04ED3361-658B-3941-8574-FE110E06318E}" destId="{EBF49B09-40C4-B84E-B7CD-E57E27F81F24}" srcOrd="1" destOrd="0" presId="urn:microsoft.com/office/officeart/2008/layout/PictureStrips"/>
    <dgm:cxn modelId="{9A74213F-1835-D24C-B452-9D846DA58B80}" type="presParOf" srcId="{72A30FC0-C0B3-EA40-B30B-48B8DCB94EA0}" destId="{38C9AB2F-270D-7449-9763-50E0A99CB184}" srcOrd="3" destOrd="0" presId="urn:microsoft.com/office/officeart/2008/layout/PictureStrips"/>
    <dgm:cxn modelId="{DCDABB1D-6CEA-E44D-8AAD-FE8D71BF41D5}" type="presParOf" srcId="{72A30FC0-C0B3-EA40-B30B-48B8DCB94EA0}" destId="{0BD09EAD-52E1-8D46-836C-6F7AD9F4746B}" srcOrd="4" destOrd="0" presId="urn:microsoft.com/office/officeart/2008/layout/PictureStrips"/>
    <dgm:cxn modelId="{4D515E44-583E-5440-B02A-09E7C01DBE15}" type="presParOf" srcId="{0BD09EAD-52E1-8D46-836C-6F7AD9F4746B}" destId="{C01A067D-8F28-0440-A4D5-366FD9BD0A59}" srcOrd="0" destOrd="0" presId="urn:microsoft.com/office/officeart/2008/layout/PictureStrips"/>
    <dgm:cxn modelId="{84F80C44-F5B7-5F46-B923-6993E892E47E}" type="presParOf" srcId="{0BD09EAD-52E1-8D46-836C-6F7AD9F4746B}" destId="{D5B6EE4C-43AD-F942-8610-B904186658C2}" srcOrd="1" destOrd="0" presId="urn:microsoft.com/office/officeart/2008/layout/PictureStrips"/>
    <dgm:cxn modelId="{8254436B-D892-9A42-AC4C-C76B2CDDFF5F}" type="presParOf" srcId="{72A30FC0-C0B3-EA40-B30B-48B8DCB94EA0}" destId="{8090EC82-D2ED-9B4C-9DB1-AFCC6DD010CC}" srcOrd="5" destOrd="0" presId="urn:microsoft.com/office/officeart/2008/layout/PictureStrips"/>
    <dgm:cxn modelId="{7BC21D6F-782F-4F42-B9AB-E8FB26F7911E}" type="presParOf" srcId="{72A30FC0-C0B3-EA40-B30B-48B8DCB94EA0}" destId="{E1B1F5A5-D92F-0541-A6B6-4DE57D117F65}" srcOrd="6" destOrd="0" presId="urn:microsoft.com/office/officeart/2008/layout/PictureStrips"/>
    <dgm:cxn modelId="{2A44297D-4D01-0E44-9006-9A9416F65186}" type="presParOf" srcId="{E1B1F5A5-D92F-0541-A6B6-4DE57D117F65}" destId="{43E87628-9D5A-6246-B3E7-94838F834144}" srcOrd="0" destOrd="0" presId="urn:microsoft.com/office/officeart/2008/layout/PictureStrips"/>
    <dgm:cxn modelId="{DB34BEC0-CCEB-C04A-863F-EE95EE78B239}" type="presParOf" srcId="{E1B1F5A5-D92F-0541-A6B6-4DE57D117F65}" destId="{4CE80F65-5F5F-754B-988C-606003CA7D0D}" srcOrd="1" destOrd="0" presId="urn:microsoft.com/office/officeart/2008/layout/PictureStrips"/>
    <dgm:cxn modelId="{C74C17D3-F977-2A40-95BF-E8C6E2DE3147}" type="presParOf" srcId="{72A30FC0-C0B3-EA40-B30B-48B8DCB94EA0}" destId="{616D1CB9-DA0B-9E49-9872-2D0D5C9845F7}" srcOrd="7" destOrd="0" presId="urn:microsoft.com/office/officeart/2008/layout/PictureStrips"/>
    <dgm:cxn modelId="{7543DF7B-3FAE-0D43-85B8-9BEDA0A914C3}" type="presParOf" srcId="{72A30FC0-C0B3-EA40-B30B-48B8DCB94EA0}" destId="{86D4B944-900F-C543-B721-1410D7210BC7}" srcOrd="8" destOrd="0" presId="urn:microsoft.com/office/officeart/2008/layout/PictureStrips"/>
    <dgm:cxn modelId="{C1B8F586-6606-3640-98C5-9FD914A3E878}" type="presParOf" srcId="{86D4B944-900F-C543-B721-1410D7210BC7}" destId="{7A97C9D3-47ED-534F-82EE-D00641B8EC98}" srcOrd="0" destOrd="0" presId="urn:microsoft.com/office/officeart/2008/layout/PictureStrips"/>
    <dgm:cxn modelId="{C970FE29-C91C-5043-9E2E-1859CD90C0CF}" type="presParOf" srcId="{86D4B944-900F-C543-B721-1410D7210BC7}" destId="{0488250D-2519-9746-9137-87918BF451B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DAA75-8448-E341-8CC6-DD80A5211DC0}">
      <dsp:nvSpPr>
        <dsp:cNvPr id="0" name=""/>
        <dsp:cNvSpPr/>
      </dsp:nvSpPr>
      <dsp:spPr>
        <a:xfrm>
          <a:off x="155623" y="574880"/>
          <a:ext cx="3666887" cy="114590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6158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Times New Roman" charset="0"/>
              <a:ea typeface="Times New Roman" charset="0"/>
              <a:cs typeface="Times New Roman" charset="0"/>
            </a:rPr>
            <a:t>Access to Finance 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Times New Roman" charset="0"/>
              <a:ea typeface="Times New Roman" charset="0"/>
              <a:cs typeface="Times New Roman" charset="0"/>
            </a:rPr>
            <a:t>Cost of accessing finance is high 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Times New Roman" charset="0"/>
              <a:ea typeface="Times New Roman" charset="0"/>
              <a:cs typeface="Times New Roman" charset="0"/>
            </a:rPr>
            <a:t>Bank Lending procedures are burdensome </a:t>
          </a:r>
        </a:p>
      </dsp:txBody>
      <dsp:txXfrm>
        <a:off x="155623" y="574880"/>
        <a:ext cx="3666887" cy="1145902"/>
      </dsp:txXfrm>
    </dsp:sp>
    <dsp:sp modelId="{29F39517-881C-3144-863F-047394B8489F}">
      <dsp:nvSpPr>
        <dsp:cNvPr id="0" name=""/>
        <dsp:cNvSpPr/>
      </dsp:nvSpPr>
      <dsp:spPr>
        <a:xfrm>
          <a:off x="2836" y="409361"/>
          <a:ext cx="802131" cy="1203197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74C58B-8B01-3C47-9C8C-E3ECF7CA7FB2}">
      <dsp:nvSpPr>
        <dsp:cNvPr id="0" name=""/>
        <dsp:cNvSpPr/>
      </dsp:nvSpPr>
      <dsp:spPr>
        <a:xfrm>
          <a:off x="4107037" y="574880"/>
          <a:ext cx="3666887" cy="114590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6158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Times New Roman" charset="0"/>
              <a:ea typeface="Times New Roman" charset="0"/>
              <a:cs typeface="Times New Roman" charset="0"/>
            </a:rPr>
            <a:t>Quality of Finance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Times New Roman" charset="0"/>
              <a:ea typeface="Times New Roman" charset="0"/>
              <a:cs typeface="Times New Roman" charset="0"/>
            </a:rPr>
            <a:t>Mismatch between the length of loans and the needs of the agri-business actor</a:t>
          </a:r>
        </a:p>
      </dsp:txBody>
      <dsp:txXfrm>
        <a:off x="4107037" y="574880"/>
        <a:ext cx="3666887" cy="1145902"/>
      </dsp:txXfrm>
    </dsp:sp>
    <dsp:sp modelId="{EBF49B09-40C4-B84E-B7CD-E57E27F81F24}">
      <dsp:nvSpPr>
        <dsp:cNvPr id="0" name=""/>
        <dsp:cNvSpPr/>
      </dsp:nvSpPr>
      <dsp:spPr>
        <a:xfrm>
          <a:off x="3954250" y="409361"/>
          <a:ext cx="802131" cy="1203197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1A067D-8F28-0440-A4D5-366FD9BD0A59}">
      <dsp:nvSpPr>
        <dsp:cNvPr id="0" name=""/>
        <dsp:cNvSpPr/>
      </dsp:nvSpPr>
      <dsp:spPr>
        <a:xfrm>
          <a:off x="8058450" y="574880"/>
          <a:ext cx="3666887" cy="114590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6158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Times New Roman" charset="0"/>
              <a:ea typeface="Times New Roman" charset="0"/>
              <a:cs typeface="Times New Roman" charset="0"/>
            </a:rPr>
            <a:t>Lending risk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Times New Roman" charset="0"/>
              <a:ea typeface="Times New Roman" charset="0"/>
              <a:cs typeface="Times New Roman" charset="0"/>
            </a:rPr>
            <a:t>Potential profit is the major considerations for lending  </a:t>
          </a:r>
          <a:r>
            <a:rPr lang="es-ES_tradnl" sz="1500" kern="1200" dirty="0">
              <a:latin typeface="Times New Roman" charset="0"/>
              <a:ea typeface="Times New Roman" charset="0"/>
              <a:cs typeface="Times New Roman" charset="0"/>
            </a:rPr>
            <a:t> </a:t>
          </a:r>
          <a:endParaRPr lang="en-US" sz="15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8058450" y="574880"/>
        <a:ext cx="3666887" cy="1145902"/>
      </dsp:txXfrm>
    </dsp:sp>
    <dsp:sp modelId="{D5B6EE4C-43AD-F942-8610-B904186658C2}">
      <dsp:nvSpPr>
        <dsp:cNvPr id="0" name=""/>
        <dsp:cNvSpPr/>
      </dsp:nvSpPr>
      <dsp:spPr>
        <a:xfrm>
          <a:off x="7905663" y="409361"/>
          <a:ext cx="802131" cy="1203197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E87628-9D5A-6246-B3E7-94838F834144}">
      <dsp:nvSpPr>
        <dsp:cNvPr id="0" name=""/>
        <dsp:cNvSpPr/>
      </dsp:nvSpPr>
      <dsp:spPr>
        <a:xfrm>
          <a:off x="1631967" y="2253595"/>
          <a:ext cx="3666887" cy="114590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6158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Times New Roman" charset="0"/>
              <a:ea typeface="Times New Roman" charset="0"/>
              <a:cs typeface="Times New Roman" charset="0"/>
            </a:rPr>
            <a:t>Financial Infrastructure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Times New Roman" charset="0"/>
              <a:ea typeface="Times New Roman" charset="0"/>
              <a:cs typeface="Times New Roman" charset="0"/>
            </a:rPr>
            <a:t>Financial service providers rely on these institutions to analyze risk, process applications and provide financial products</a:t>
          </a:r>
        </a:p>
      </dsp:txBody>
      <dsp:txXfrm>
        <a:off x="1631967" y="2253595"/>
        <a:ext cx="3666887" cy="1145902"/>
      </dsp:txXfrm>
    </dsp:sp>
    <dsp:sp modelId="{4CE80F65-5F5F-754B-988C-606003CA7D0D}">
      <dsp:nvSpPr>
        <dsp:cNvPr id="0" name=""/>
        <dsp:cNvSpPr/>
      </dsp:nvSpPr>
      <dsp:spPr>
        <a:xfrm>
          <a:off x="1479180" y="2088076"/>
          <a:ext cx="802131" cy="1203197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97C9D3-47ED-534F-82EE-D00641B8EC98}">
      <dsp:nvSpPr>
        <dsp:cNvPr id="0" name=""/>
        <dsp:cNvSpPr/>
      </dsp:nvSpPr>
      <dsp:spPr>
        <a:xfrm>
          <a:off x="5761750" y="1903422"/>
          <a:ext cx="4818399" cy="178372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6158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Times New Roman" charset="0"/>
              <a:ea typeface="Times New Roman" charset="0"/>
              <a:cs typeface="Times New Roman" charset="0"/>
            </a:rPr>
            <a:t> </a:t>
          </a:r>
          <a:r>
            <a:rPr lang="en-US" sz="1800" kern="1200" dirty="0">
              <a:latin typeface="Times New Roman" charset="0"/>
              <a:ea typeface="Times New Roman" charset="0"/>
              <a:cs typeface="Times New Roman" charset="0"/>
            </a:rPr>
            <a:t>Variety in Financing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Times New Roman" charset="0"/>
              <a:ea typeface="Times New Roman" charset="0"/>
              <a:cs typeface="Times New Roman" charset="0"/>
            </a:rPr>
            <a:t>Banks tend to provide traditional products</a:t>
          </a:r>
          <a:endParaRPr lang="es-ES_tradnl" sz="1400" kern="1200" dirty="0">
            <a:latin typeface="Times New Roman" charset="0"/>
            <a:ea typeface="Times New Roman" charset="0"/>
            <a:cs typeface="Times New Roman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Times New Roman" charset="0"/>
              <a:ea typeface="Times New Roman" charset="0"/>
              <a:cs typeface="Times New Roman" charset="0"/>
            </a:rPr>
            <a:t>Innovative lending, risk management and distribution tends to be limited </a:t>
          </a:r>
          <a:endParaRPr lang="es-ES_tradnl" sz="1400" kern="1200" dirty="0">
            <a:latin typeface="Times New Roman" charset="0"/>
            <a:ea typeface="Times New Roman" charset="0"/>
            <a:cs typeface="Times New Roman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Times New Roman" charset="0"/>
              <a:ea typeface="Times New Roman" charset="0"/>
              <a:cs typeface="Times New Roman" charset="0"/>
            </a:rPr>
            <a:t>In cases where innovative services are available, the clients have limited knowledge of the product and how it is used </a:t>
          </a:r>
          <a:endParaRPr lang="es-ES_tradnl" sz="14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5761750" y="1903422"/>
        <a:ext cx="4818399" cy="1783722"/>
      </dsp:txXfrm>
    </dsp:sp>
    <dsp:sp modelId="{0488250D-2519-9746-9137-87918BF451B4}">
      <dsp:nvSpPr>
        <dsp:cNvPr id="0" name=""/>
        <dsp:cNvSpPr/>
      </dsp:nvSpPr>
      <dsp:spPr>
        <a:xfrm>
          <a:off x="5577469" y="1837735"/>
          <a:ext cx="802131" cy="1203197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DAA75-8448-E341-8CC6-DD80A5211DC0}">
      <dsp:nvSpPr>
        <dsp:cNvPr id="0" name=""/>
        <dsp:cNvSpPr/>
      </dsp:nvSpPr>
      <dsp:spPr>
        <a:xfrm>
          <a:off x="154633" y="708114"/>
          <a:ext cx="3650394" cy="114074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667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Times New Roman" charset="0"/>
              <a:ea typeface="Times New Roman" charset="0"/>
              <a:cs typeface="Times New Roman" charset="0"/>
            </a:rPr>
            <a:t>Access to Services 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Times New Roman" charset="0"/>
              <a:ea typeface="Times New Roman" charset="0"/>
              <a:cs typeface="Times New Roman" charset="0"/>
            </a:rPr>
            <a:t>Cost of accessing available services is high 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Times New Roman" charset="0"/>
              <a:ea typeface="Times New Roman" charset="0"/>
              <a:cs typeface="Times New Roman" charset="0"/>
            </a:rPr>
            <a:t>Some types of services are not available </a:t>
          </a:r>
        </a:p>
      </dsp:txBody>
      <dsp:txXfrm>
        <a:off x="154633" y="708114"/>
        <a:ext cx="3650394" cy="1140748"/>
      </dsp:txXfrm>
    </dsp:sp>
    <dsp:sp modelId="{29F39517-881C-3144-863F-047394B8489F}">
      <dsp:nvSpPr>
        <dsp:cNvPr id="0" name=""/>
        <dsp:cNvSpPr/>
      </dsp:nvSpPr>
      <dsp:spPr>
        <a:xfrm>
          <a:off x="2533" y="543339"/>
          <a:ext cx="798523" cy="1197785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74C58B-8B01-3C47-9C8C-E3ECF7CA7FB2}">
      <dsp:nvSpPr>
        <dsp:cNvPr id="0" name=""/>
        <dsp:cNvSpPr/>
      </dsp:nvSpPr>
      <dsp:spPr>
        <a:xfrm>
          <a:off x="4114940" y="708114"/>
          <a:ext cx="3650394" cy="114074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667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Times New Roman" charset="0"/>
              <a:ea typeface="Times New Roman" charset="0"/>
              <a:cs typeface="Times New Roman" charset="0"/>
            </a:rPr>
            <a:t>Quality of Services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Times New Roman" charset="0"/>
              <a:ea typeface="Times New Roman" charset="0"/>
              <a:cs typeface="Times New Roman" charset="0"/>
            </a:rPr>
            <a:t>Mismatch between the offered services and the needs of the agri-business actor</a:t>
          </a:r>
        </a:p>
      </dsp:txBody>
      <dsp:txXfrm>
        <a:off x="4114940" y="708114"/>
        <a:ext cx="3650394" cy="1140748"/>
      </dsp:txXfrm>
    </dsp:sp>
    <dsp:sp modelId="{EBF49B09-40C4-B84E-B7CD-E57E27F81F24}">
      <dsp:nvSpPr>
        <dsp:cNvPr id="0" name=""/>
        <dsp:cNvSpPr/>
      </dsp:nvSpPr>
      <dsp:spPr>
        <a:xfrm>
          <a:off x="3962840" y="543339"/>
          <a:ext cx="798523" cy="1197785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1A067D-8F28-0440-A4D5-366FD9BD0A59}">
      <dsp:nvSpPr>
        <dsp:cNvPr id="0" name=""/>
        <dsp:cNvSpPr/>
      </dsp:nvSpPr>
      <dsp:spPr>
        <a:xfrm>
          <a:off x="8075246" y="708114"/>
          <a:ext cx="3650394" cy="114074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667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Times New Roman" charset="0"/>
              <a:ea typeface="Times New Roman" charset="0"/>
              <a:cs typeface="Times New Roman" charset="0"/>
            </a:rPr>
            <a:t>Productivity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Times New Roman" charset="0"/>
              <a:ea typeface="Times New Roman" charset="0"/>
              <a:cs typeface="Times New Roman" charset="0"/>
            </a:rPr>
            <a:t>Agricultural productivity is the major considerations for the use of services as inputs  </a:t>
          </a:r>
          <a:r>
            <a:rPr lang="es-ES_tradnl" sz="1300" kern="1200" dirty="0">
              <a:latin typeface="Times New Roman" charset="0"/>
              <a:ea typeface="Times New Roman" charset="0"/>
              <a:cs typeface="Times New Roman" charset="0"/>
            </a:rPr>
            <a:t> </a:t>
          </a:r>
          <a:endParaRPr lang="en-US" sz="13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8075246" y="708114"/>
        <a:ext cx="3650394" cy="1140748"/>
      </dsp:txXfrm>
    </dsp:sp>
    <dsp:sp modelId="{D5B6EE4C-43AD-F942-8610-B904186658C2}">
      <dsp:nvSpPr>
        <dsp:cNvPr id="0" name=""/>
        <dsp:cNvSpPr/>
      </dsp:nvSpPr>
      <dsp:spPr>
        <a:xfrm>
          <a:off x="7923146" y="543339"/>
          <a:ext cx="798523" cy="1197785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E87628-9D5A-6246-B3E7-94838F834144}">
      <dsp:nvSpPr>
        <dsp:cNvPr id="0" name=""/>
        <dsp:cNvSpPr/>
      </dsp:nvSpPr>
      <dsp:spPr>
        <a:xfrm>
          <a:off x="1520821" y="1979414"/>
          <a:ext cx="3650394" cy="234470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667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Times New Roman" charset="0"/>
              <a:ea typeface="Times New Roman" charset="0"/>
              <a:cs typeface="Times New Roman" charset="0"/>
            </a:rPr>
            <a:t>Backbone Services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charset="0"/>
              <a:ea typeface="Times New Roman" charset="0"/>
              <a:cs typeface="Times New Roman" charset="0"/>
            </a:rPr>
            <a:t>access to communication, electricity and financial services are significant determinants of total factor productivity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charset="0"/>
              <a:ea typeface="Times New Roman" charset="0"/>
              <a:cs typeface="Times New Roman" charset="0"/>
            </a:rPr>
            <a:t>availability of some types of services can constitute an element of comparative advantage and thus influence agricultural export composition</a:t>
          </a:r>
        </a:p>
      </dsp:txBody>
      <dsp:txXfrm>
        <a:off x="1520821" y="1979414"/>
        <a:ext cx="3650394" cy="2344705"/>
      </dsp:txXfrm>
    </dsp:sp>
    <dsp:sp modelId="{4CE80F65-5F5F-754B-988C-606003CA7D0D}">
      <dsp:nvSpPr>
        <dsp:cNvPr id="0" name=""/>
        <dsp:cNvSpPr/>
      </dsp:nvSpPr>
      <dsp:spPr>
        <a:xfrm>
          <a:off x="1368721" y="2416618"/>
          <a:ext cx="798523" cy="1197785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97C9D3-47ED-534F-82EE-D00641B8EC98}">
      <dsp:nvSpPr>
        <dsp:cNvPr id="0" name=""/>
        <dsp:cNvSpPr/>
      </dsp:nvSpPr>
      <dsp:spPr>
        <a:xfrm>
          <a:off x="5658694" y="2059786"/>
          <a:ext cx="5030426" cy="228649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667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Times New Roman" charset="0"/>
              <a:ea typeface="Times New Roman" charset="0"/>
              <a:cs typeface="Times New Roman" charset="0"/>
            </a:rPr>
            <a:t> </a:t>
          </a:r>
          <a:r>
            <a:rPr lang="en-US" sz="1800" kern="1200" dirty="0">
              <a:latin typeface="Times New Roman" charset="0"/>
              <a:ea typeface="Times New Roman" charset="0"/>
              <a:cs typeface="Times New Roman" charset="0"/>
            </a:rPr>
            <a:t>Variety in Services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Times New Roman" charset="0"/>
              <a:ea typeface="Times New Roman" charset="0"/>
              <a:cs typeface="Times New Roman" charset="0"/>
            </a:rPr>
            <a:t>Formal services providers  tend to provide traditional products</a:t>
          </a:r>
          <a:endParaRPr lang="es-ES_tradnl" sz="1400" kern="1200" dirty="0">
            <a:latin typeface="Times New Roman" charset="0"/>
            <a:ea typeface="Times New Roman" charset="0"/>
            <a:cs typeface="Times New Roman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Times New Roman" charset="0"/>
              <a:ea typeface="Times New Roman" charset="0"/>
              <a:cs typeface="Times New Roman" charset="0"/>
            </a:rPr>
            <a:t>Innovative lending, risk management, logistic and distribution services tends to be limited </a:t>
          </a:r>
          <a:endParaRPr lang="es-ES_tradnl" sz="1400" kern="1200" dirty="0">
            <a:latin typeface="Times New Roman" charset="0"/>
            <a:ea typeface="Times New Roman" charset="0"/>
            <a:cs typeface="Times New Roman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charset="0"/>
              <a:ea typeface="Times New Roman" charset="0"/>
              <a:cs typeface="Times New Roman" charset="0"/>
            </a:rPr>
            <a:t>Other services such as access to reliable and affordable electricity and longer term investment loans have an important impact on farm’ ability to adopt new technologies and finance innovation </a:t>
          </a:r>
          <a:endParaRPr lang="es-ES_tradnl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5658694" y="2059786"/>
        <a:ext cx="5030426" cy="2286493"/>
      </dsp:txXfrm>
    </dsp:sp>
    <dsp:sp modelId="{0488250D-2519-9746-9137-87918BF451B4}">
      <dsp:nvSpPr>
        <dsp:cNvPr id="0" name=""/>
        <dsp:cNvSpPr/>
      </dsp:nvSpPr>
      <dsp:spPr>
        <a:xfrm>
          <a:off x="5592091" y="2249791"/>
          <a:ext cx="798523" cy="1197785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EA82E-CA33-A148-A55B-1AB6309AE042}" type="datetimeFigureOut">
              <a:rPr lang="es-ES_tradnl" smtClean="0"/>
              <a:t>14/4/17</a:t>
            </a:fld>
            <a:endParaRPr lang="es-ES_tradn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81D3C-444E-8645-A479-1CC56830A05F}" type="slidenum">
              <a:rPr lang="es-ES_tradnl" smtClean="0"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79270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16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E1B9-A0E8-E544-966A-DCBEFEC73666}" type="datetimeFigureOut">
              <a:rPr lang="es-ES_tradnl" smtClean="0"/>
              <a:t>14/4/17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8424-378C-5441-BA7B-45107DDE7E32}" type="slidenum">
              <a:rPr lang="es-ES_tradnl" smtClean="0"/>
              <a:t>‹Nr.›</a:t>
            </a:fld>
            <a:endParaRPr lang="es-ES_tradnl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E1B9-A0E8-E544-966A-DCBEFEC73666}" type="datetimeFigureOut">
              <a:rPr lang="es-ES_tradnl" smtClean="0"/>
              <a:t>14/4/17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8424-378C-5441-BA7B-45107DDE7E32}" type="slidenum">
              <a:rPr lang="es-ES_tradnl" smtClean="0"/>
              <a:t>‹Nr.›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E1B9-A0E8-E544-966A-DCBEFEC73666}" type="datetimeFigureOut">
              <a:rPr lang="es-ES_tradnl" smtClean="0"/>
              <a:t>14/4/17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8424-378C-5441-BA7B-45107DDE7E32}" type="slidenum">
              <a:rPr lang="es-ES_tradnl" smtClean="0"/>
              <a:t>‹Nr.›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E1B9-A0E8-E544-966A-DCBEFEC73666}" type="datetimeFigureOut">
              <a:rPr lang="es-ES_tradnl" smtClean="0"/>
              <a:t>14/4/17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8424-378C-5441-BA7B-45107DDE7E32}" type="slidenum">
              <a:rPr lang="es-ES_tradnl" smtClean="0"/>
              <a:t>‹Nr.›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E1B9-A0E8-E544-966A-DCBEFEC73666}" type="datetimeFigureOut">
              <a:rPr lang="es-ES_tradnl" smtClean="0"/>
              <a:t>14/4/17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8424-378C-5441-BA7B-45107DDE7E32}" type="slidenum">
              <a:rPr lang="es-ES_tradnl" smtClean="0"/>
              <a:t>‹Nr.›</a:t>
            </a:fld>
            <a:endParaRPr lang="es-ES_tradnl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E1B9-A0E8-E544-966A-DCBEFEC73666}" type="datetimeFigureOut">
              <a:rPr lang="es-ES_tradnl" smtClean="0"/>
              <a:t>14/4/17</a:t>
            </a:fld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8424-378C-5441-BA7B-45107DDE7E32}" type="slidenum">
              <a:rPr lang="es-ES_tradnl" smtClean="0"/>
              <a:t>‹Nr.›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E1B9-A0E8-E544-966A-DCBEFEC73666}" type="datetimeFigureOut">
              <a:rPr lang="es-ES_tradnl" smtClean="0"/>
              <a:t>14/4/17</a:t>
            </a:fld>
            <a:endParaRPr lang="es-ES_trad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8424-378C-5441-BA7B-45107DDE7E32}" type="slidenum">
              <a:rPr lang="es-ES_tradnl" smtClean="0"/>
              <a:t>‹Nr.›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E1B9-A0E8-E544-966A-DCBEFEC73666}" type="datetimeFigureOut">
              <a:rPr lang="es-ES_tradnl" smtClean="0"/>
              <a:t>14/4/17</a:t>
            </a:fld>
            <a:endParaRPr lang="es-ES_trad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8424-378C-5441-BA7B-45107DDE7E32}" type="slidenum">
              <a:rPr lang="es-ES_tradnl" smtClean="0"/>
              <a:t>‹Nr.›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E1B9-A0E8-E544-966A-DCBEFEC73666}" type="datetimeFigureOut">
              <a:rPr lang="es-ES_tradnl" smtClean="0"/>
              <a:t>14/4/17</a:t>
            </a:fld>
            <a:endParaRPr lang="es-ES_trad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8424-378C-5441-BA7B-45107DDE7E32}" type="slidenum">
              <a:rPr lang="es-ES_tradnl" smtClean="0"/>
              <a:t>‹Nr.›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45FE1B9-A0E8-E544-966A-DCBEFEC73666}" type="datetimeFigureOut">
              <a:rPr lang="es-ES_tradnl" smtClean="0"/>
              <a:t>14/4/17</a:t>
            </a:fld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EC8424-378C-5441-BA7B-45107DDE7E32}" type="slidenum">
              <a:rPr lang="es-ES_tradnl" smtClean="0"/>
              <a:t>‹Nr.›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E1B9-A0E8-E544-966A-DCBEFEC73666}" type="datetimeFigureOut">
              <a:rPr lang="es-ES_tradnl" smtClean="0"/>
              <a:t>14/4/17</a:t>
            </a:fld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8424-378C-5441-BA7B-45107DDE7E32}" type="slidenum">
              <a:rPr lang="es-ES_tradnl" smtClean="0"/>
              <a:t>‹Nr.›</a:t>
            </a:fld>
            <a:endParaRPr lang="es-ES_trad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45FE1B9-A0E8-E544-966A-DCBEFEC73666}" type="datetimeFigureOut">
              <a:rPr lang="es-ES_tradnl" smtClean="0"/>
              <a:t>14/4/17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EEC8424-378C-5441-BA7B-45107DDE7E32}" type="slidenum">
              <a:rPr lang="es-ES_tradnl" smtClean="0"/>
              <a:t>‹Nr.›</a:t>
            </a:fld>
            <a:endParaRPr lang="es-ES_tradnl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03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dnjinkeu@outlook.com" TargetMode="External"/><Relationship Id="rId4" Type="http://schemas.openxmlformats.org/officeDocument/2006/relationships/hyperlink" Target="http://www.uneca.org/atpc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443" y="4859283"/>
            <a:ext cx="1236133" cy="123613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7557"/>
          <a:stretch/>
        </p:blipFill>
        <p:spPr>
          <a:xfrm>
            <a:off x="0" y="-297712"/>
            <a:ext cx="12192000" cy="376392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00204" y="2694607"/>
            <a:ext cx="9791592" cy="2164676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lnSpc>
                <a:spcPct val="70000"/>
              </a:lnSpc>
            </a:pPr>
            <a:r>
              <a:rPr lang="en-US" sz="37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Value Chains and Agribusiness Development: Trends and Opportunities in Africa</a:t>
            </a:r>
            <a:endParaRPr lang="en-US" sz="370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200204" y="4923351"/>
            <a:ext cx="908870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cap="none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Dominique Njinkeu, </a:t>
            </a:r>
            <a:r>
              <a:rPr lang="es-ES_tradnl" cap="none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Executive</a:t>
            </a:r>
            <a:r>
              <a:rPr lang="es-ES_tradnl" cap="none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Director, </a:t>
            </a:r>
            <a:r>
              <a:rPr lang="es-ES_tradnl" cap="none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African</a:t>
            </a:r>
            <a:r>
              <a:rPr lang="es-ES_tradnl" cap="none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_tradnl" cap="none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Trade</a:t>
            </a:r>
            <a:r>
              <a:rPr lang="es-ES_tradnl" cap="none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and </a:t>
            </a:r>
            <a:r>
              <a:rPr lang="es-ES_tradnl" cap="none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Sustainable</a:t>
            </a:r>
            <a:r>
              <a:rPr lang="es-ES_tradnl" cap="none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_tradnl" cap="none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Development</a:t>
            </a:r>
            <a:r>
              <a:rPr lang="es-ES_tradnl" cap="none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(AFTSD) </a:t>
            </a:r>
          </a:p>
          <a:p>
            <a:endParaRPr lang="es-ES_tradnl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s-ES_tradnl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Symposium</a:t>
            </a:r>
            <a:r>
              <a:rPr lang="es-ES_tradnl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_tradnl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on</a:t>
            </a:r>
            <a:r>
              <a:rPr lang="es-ES_tradnl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_tradnl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the</a:t>
            </a:r>
            <a:r>
              <a:rPr lang="es-ES_tradnl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ACP New </a:t>
            </a:r>
            <a:r>
              <a:rPr lang="es-ES_tradnl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Approach</a:t>
            </a:r>
            <a:r>
              <a:rPr lang="es-ES_tradnl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_tradnl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on</a:t>
            </a:r>
            <a:r>
              <a:rPr lang="es-ES_tradnl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_tradnl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Support</a:t>
            </a:r>
            <a:r>
              <a:rPr lang="es-ES_tradnl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to </a:t>
            </a:r>
            <a:r>
              <a:rPr lang="es-ES_tradnl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the</a:t>
            </a:r>
            <a:r>
              <a:rPr lang="es-ES_tradnl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_tradnl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Agricultural</a:t>
            </a:r>
            <a:r>
              <a:rPr lang="es-ES_tradnl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_tradnl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Commodities</a:t>
            </a:r>
            <a:r>
              <a:rPr lang="es-ES_tradnl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Sector</a:t>
            </a:r>
          </a:p>
          <a:p>
            <a:r>
              <a:rPr lang="es-ES_tradnl" cap="none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Brussels</a:t>
            </a:r>
            <a:r>
              <a:rPr lang="es-ES_tradnl" cap="none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_tradnl" cap="none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February</a:t>
            </a:r>
            <a:r>
              <a:rPr lang="es-ES_tradnl" cap="none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23-24, 2017 </a:t>
            </a:r>
          </a:p>
        </p:txBody>
      </p:sp>
    </p:spTree>
    <p:extLst>
      <p:ext uri="{BB962C8B-B14F-4D97-AF65-F5344CB8AC3E}">
        <p14:creationId xmlns:p14="http://schemas.microsoft.com/office/powerpoint/2010/main" val="2326124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359614" cy="1450757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III. THE OPPORTUNITIES FOR AGRICULTURE &amp; AGRIBUSINESS OFFERED THROUGH TRADE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SzPct val="25000"/>
              <a:buNone/>
            </a:pPr>
            <a:endParaRPr lang="en-GB" sz="2800" dirty="0">
              <a:solidFill>
                <a:sysClr val="windowText" lastClr="000000"/>
              </a:solidFill>
              <a:latin typeface="Times New Roman" charset="0"/>
              <a:ea typeface="Times New Roman" charset="0"/>
              <a:cs typeface="Times New Roman" charset="0"/>
              <a:sym typeface="Times New Roman"/>
            </a:endParaRPr>
          </a:p>
          <a:p>
            <a:pPr marL="0" indent="0">
              <a:spcBef>
                <a:spcPts val="0"/>
              </a:spcBef>
              <a:buSzPct val="25000"/>
              <a:buNone/>
            </a:pPr>
            <a:r>
              <a:rPr lang="en-GB" sz="2800" dirty="0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Regional Trade creates opportunities for more sophisticated regional value chains that accelerate diversification </a:t>
            </a:r>
          </a:p>
          <a:p>
            <a:pPr marL="742950" lvl="1" indent="-28575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RVC can also create the environment for new labour-intensive industries that generate new employment </a:t>
            </a:r>
          </a:p>
          <a:p>
            <a:pPr marL="742950" lvl="1" indent="-28575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dirty="0">
                <a:latin typeface="Times New Roman" charset="0"/>
                <a:ea typeface="Times New Roman" charset="0"/>
                <a:cs typeface="Times New Roman" charset="0"/>
              </a:rPr>
              <a:t>The trickle down effects of tariff and non-tariff barrier reforms foster long-term improvements of the capacity to produce</a:t>
            </a:r>
            <a:endParaRPr lang="en-GB" sz="2800" dirty="0">
              <a:solidFill>
                <a:schemeClr val="dk1"/>
              </a:solidFill>
              <a:latin typeface="Times New Roman" charset="0"/>
              <a:ea typeface="Times New Roman" charset="0"/>
              <a:cs typeface="Times New Roman" charset="0"/>
              <a:sym typeface="Times New Roman"/>
            </a:endParaRPr>
          </a:p>
          <a:p>
            <a:endParaRPr lang="es-ES_tradnl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369" y="4787152"/>
            <a:ext cx="1564771" cy="156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3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9092" y="629268"/>
            <a:ext cx="10512830" cy="1286160"/>
          </a:xfrm>
        </p:spPr>
        <p:txBody>
          <a:bodyPr anchor="b"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IV. CONCLUSIONS: AMENDMENTS TO THE BACKGROUND SECTION</a:t>
            </a:r>
          </a:p>
        </p:txBody>
      </p:sp>
      <p:sp>
        <p:nvSpPr>
          <p:cNvPr id="20" name="Marcador de contenido 19"/>
          <p:cNvSpPr>
            <a:spLocks noGrp="1"/>
          </p:cNvSpPr>
          <p:nvPr>
            <p:ph idx="1"/>
          </p:nvPr>
        </p:nvSpPr>
        <p:spPr>
          <a:xfrm>
            <a:off x="1039093" y="1935795"/>
            <a:ext cx="10077142" cy="4023360"/>
          </a:xfrm>
        </p:spPr>
        <p:txBody>
          <a:bodyPr>
            <a:noAutofit/>
          </a:bodyPr>
          <a:lstStyle/>
          <a:p>
            <a:pPr marL="457200" indent="-457200">
              <a:buClr>
                <a:srgbClr val="002060"/>
              </a:buClr>
              <a:buAutoNum type="arabicPeriod"/>
            </a:pPr>
            <a:r>
              <a:rPr lang="es-ES_tradnl" sz="2700" dirty="0" err="1">
                <a:latin typeface="Times New Roman" charset="0"/>
                <a:ea typeface="Times New Roman" charset="0"/>
                <a:cs typeface="Times New Roman" charset="0"/>
              </a:rPr>
              <a:t>Background</a:t>
            </a:r>
            <a:r>
              <a:rPr lang="es-ES_tradnl" sz="27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_tradnl" sz="2700" dirty="0" err="1">
                <a:latin typeface="Times New Roman" charset="0"/>
                <a:ea typeface="Times New Roman" charset="0"/>
                <a:cs typeface="Times New Roman" charset="0"/>
              </a:rPr>
              <a:t>section</a:t>
            </a:r>
            <a:r>
              <a:rPr lang="es-ES_tradnl" sz="2700" dirty="0">
                <a:latin typeface="Times New Roman" charset="0"/>
                <a:ea typeface="Times New Roman" charset="0"/>
                <a:cs typeface="Times New Roman" charset="0"/>
              </a:rPr>
              <a:t> (II) to </a:t>
            </a:r>
            <a:r>
              <a:rPr lang="es-ES_tradnl" sz="2700" dirty="0" err="1">
                <a:latin typeface="Times New Roman" charset="0"/>
                <a:ea typeface="Times New Roman" charset="0"/>
                <a:cs typeface="Times New Roman" charset="0"/>
              </a:rPr>
              <a:t>include</a:t>
            </a:r>
            <a:r>
              <a:rPr lang="es-ES_tradnl" sz="27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_tradnl" sz="2700" dirty="0" err="1">
                <a:latin typeface="Times New Roman" charset="0"/>
                <a:ea typeface="Times New Roman" charset="0"/>
                <a:cs typeface="Times New Roman" charset="0"/>
              </a:rPr>
              <a:t>review</a:t>
            </a:r>
            <a:r>
              <a:rPr lang="es-ES_tradnl" sz="2700" dirty="0">
                <a:latin typeface="Times New Roman" charset="0"/>
                <a:ea typeface="Times New Roman" charset="0"/>
                <a:cs typeface="Times New Roman" charset="0"/>
              </a:rPr>
              <a:t> of </a:t>
            </a:r>
            <a:r>
              <a:rPr lang="es-ES_tradnl" sz="2700" dirty="0" err="1">
                <a:latin typeface="Times New Roman" charset="0"/>
                <a:ea typeface="Times New Roman" charset="0"/>
                <a:cs typeface="Times New Roman" charset="0"/>
              </a:rPr>
              <a:t>trade</a:t>
            </a:r>
            <a:r>
              <a:rPr lang="es-ES_tradnl" sz="2700" dirty="0">
                <a:latin typeface="Times New Roman" charset="0"/>
                <a:ea typeface="Times New Roman" charset="0"/>
                <a:cs typeface="Times New Roman" charset="0"/>
              </a:rPr>
              <a:t> in </a:t>
            </a:r>
            <a:r>
              <a:rPr lang="es-ES_tradnl" sz="2700" dirty="0" err="1">
                <a:latin typeface="Times New Roman" charset="0"/>
                <a:ea typeface="Times New Roman" charset="0"/>
                <a:cs typeface="Times New Roman" charset="0"/>
              </a:rPr>
              <a:t>agricultural</a:t>
            </a:r>
            <a:r>
              <a:rPr lang="es-ES_tradnl" sz="27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_tradnl" sz="2700" dirty="0" err="1">
                <a:latin typeface="Times New Roman" charset="0"/>
                <a:ea typeface="Times New Roman" charset="0"/>
                <a:cs typeface="Times New Roman" charset="0"/>
              </a:rPr>
              <a:t>commodities</a:t>
            </a:r>
            <a:r>
              <a:rPr lang="es-ES_tradnl" sz="2700" dirty="0">
                <a:latin typeface="Times New Roman" charset="0"/>
                <a:ea typeface="Times New Roman" charset="0"/>
                <a:cs typeface="Times New Roman" charset="0"/>
              </a:rPr>
              <a:t> in regional </a:t>
            </a:r>
            <a:r>
              <a:rPr lang="es-ES_tradnl" sz="2700" dirty="0" err="1">
                <a:latin typeface="Times New Roman" charset="0"/>
                <a:ea typeface="Times New Roman" charset="0"/>
                <a:cs typeface="Times New Roman" charset="0"/>
              </a:rPr>
              <a:t>integration</a:t>
            </a:r>
            <a:r>
              <a:rPr lang="es-ES_tradnl" sz="2700" dirty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s-ES_tradnl" sz="2700" dirty="0" err="1">
                <a:latin typeface="Times New Roman" charset="0"/>
                <a:ea typeface="Times New Roman" charset="0"/>
                <a:cs typeface="Times New Roman" charset="0"/>
              </a:rPr>
              <a:t>programs</a:t>
            </a:r>
            <a:r>
              <a:rPr lang="es-ES_tradnl" sz="2700" dirty="0">
                <a:latin typeface="Times New Roman" charset="0"/>
                <a:ea typeface="Times New Roman" charset="0"/>
                <a:cs typeface="Times New Roman" charset="0"/>
              </a:rPr>
              <a:t>, in </a:t>
            </a:r>
            <a:r>
              <a:rPr lang="es-ES_tradnl" sz="2700" dirty="0" err="1">
                <a:latin typeface="Times New Roman" charset="0"/>
                <a:ea typeface="Times New Roman" charset="0"/>
                <a:cs typeface="Times New Roman" charset="0"/>
              </a:rPr>
              <a:t>the</a:t>
            </a:r>
            <a:r>
              <a:rPr lang="es-ES_tradnl" sz="27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_tradnl" sz="2700" dirty="0" err="1">
                <a:latin typeface="Times New Roman" charset="0"/>
                <a:ea typeface="Times New Roman" charset="0"/>
                <a:cs typeface="Times New Roman" charset="0"/>
              </a:rPr>
              <a:t>Continenatl</a:t>
            </a:r>
            <a:r>
              <a:rPr lang="es-ES_tradnl" sz="2700" dirty="0">
                <a:latin typeface="Times New Roman" charset="0"/>
                <a:ea typeface="Times New Roman" charset="0"/>
                <a:cs typeface="Times New Roman" charset="0"/>
              </a:rPr>
              <a:t> Free </a:t>
            </a:r>
            <a:r>
              <a:rPr lang="es-ES_tradnl" sz="2700" dirty="0" err="1">
                <a:latin typeface="Times New Roman" charset="0"/>
                <a:ea typeface="Times New Roman" charset="0"/>
                <a:cs typeface="Times New Roman" charset="0"/>
              </a:rPr>
              <a:t>Trade</a:t>
            </a:r>
            <a:r>
              <a:rPr lang="es-ES_tradnl" sz="27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_tradnl" sz="2700" dirty="0" err="1">
                <a:latin typeface="Times New Roman" charset="0"/>
                <a:ea typeface="Times New Roman" charset="0"/>
                <a:cs typeface="Times New Roman" charset="0"/>
              </a:rPr>
              <a:t>Area</a:t>
            </a:r>
            <a:r>
              <a:rPr lang="es-ES_tradnl" sz="2700" dirty="0">
                <a:latin typeface="Times New Roman" charset="0"/>
                <a:ea typeface="Times New Roman" charset="0"/>
                <a:cs typeface="Times New Roman" charset="0"/>
              </a:rPr>
              <a:t> (CFTA), in bilateral  </a:t>
            </a:r>
            <a:r>
              <a:rPr lang="es-ES_tradnl" sz="2700" dirty="0" err="1">
                <a:latin typeface="Times New Roman" charset="0"/>
                <a:ea typeface="Times New Roman" charset="0"/>
                <a:cs typeface="Times New Roman" charset="0"/>
              </a:rPr>
              <a:t>trade</a:t>
            </a:r>
            <a:r>
              <a:rPr lang="es-ES_tradnl" sz="27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_tradnl" sz="2700" dirty="0" err="1">
                <a:latin typeface="Times New Roman" charset="0"/>
                <a:ea typeface="Times New Roman" charset="0"/>
                <a:cs typeface="Times New Roman" charset="0"/>
              </a:rPr>
              <a:t>regimes</a:t>
            </a:r>
            <a:r>
              <a:rPr lang="es-ES_tradnl" sz="2700" dirty="0">
                <a:latin typeface="Times New Roman" charset="0"/>
                <a:ea typeface="Times New Roman" charset="0"/>
                <a:cs typeface="Times New Roman" charset="0"/>
              </a:rPr>
              <a:t> (EPA) and  in multilateral </a:t>
            </a:r>
            <a:r>
              <a:rPr lang="es-ES_tradnl" sz="2700" dirty="0" err="1">
                <a:latin typeface="Times New Roman" charset="0"/>
                <a:ea typeface="Times New Roman" charset="0"/>
                <a:cs typeface="Times New Roman" charset="0"/>
              </a:rPr>
              <a:t>trade</a:t>
            </a:r>
            <a:r>
              <a:rPr lang="es-ES_tradnl" sz="27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_tradnl" sz="2700" dirty="0" err="1">
                <a:latin typeface="Times New Roman" charset="0"/>
                <a:ea typeface="Times New Roman" charset="0"/>
                <a:cs typeface="Times New Roman" charset="0"/>
              </a:rPr>
              <a:t>negotiations</a:t>
            </a:r>
            <a:r>
              <a:rPr lang="es-ES_tradnl" sz="27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s-ES_tradnl" sz="2700" dirty="0" err="1">
                <a:latin typeface="Times New Roman" charset="0"/>
                <a:ea typeface="Times New Roman" charset="0"/>
                <a:cs typeface="Times New Roman" charset="0"/>
              </a:rPr>
              <a:t>The</a:t>
            </a:r>
            <a:r>
              <a:rPr lang="es-ES_tradnl" sz="27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_tradnl" sz="2700" dirty="0" err="1">
                <a:latin typeface="Times New Roman" charset="0"/>
                <a:ea typeface="Times New Roman" charset="0"/>
                <a:cs typeface="Times New Roman" charset="0"/>
              </a:rPr>
              <a:t>focus</a:t>
            </a:r>
            <a:r>
              <a:rPr lang="es-ES_tradnl" sz="27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_tradnl" sz="2700" dirty="0" err="1">
                <a:latin typeface="Times New Roman" charset="0"/>
                <a:ea typeface="Times New Roman" charset="0"/>
                <a:cs typeface="Times New Roman" charset="0"/>
              </a:rPr>
              <a:t>should</a:t>
            </a:r>
            <a:r>
              <a:rPr lang="es-ES_tradnl" sz="2700" dirty="0">
                <a:latin typeface="Times New Roman" charset="0"/>
                <a:ea typeface="Times New Roman" charset="0"/>
                <a:cs typeface="Times New Roman" charset="0"/>
              </a:rPr>
              <a:t> be to </a:t>
            </a:r>
            <a:r>
              <a:rPr lang="es-ES_tradnl" sz="2700" dirty="0" err="1">
                <a:latin typeface="Times New Roman" charset="0"/>
                <a:ea typeface="Times New Roman" charset="0"/>
                <a:cs typeface="Times New Roman" charset="0"/>
              </a:rPr>
              <a:t>ensure</a:t>
            </a:r>
            <a:r>
              <a:rPr lang="es-ES_tradnl" sz="2700" dirty="0">
                <a:latin typeface="Times New Roman" charset="0"/>
                <a:ea typeface="Times New Roman" charset="0"/>
                <a:cs typeface="Times New Roman" charset="0"/>
              </a:rPr>
              <a:t> a </a:t>
            </a:r>
            <a:r>
              <a:rPr lang="es-ES_tradnl" sz="2700" dirty="0" err="1">
                <a:latin typeface="Times New Roman" charset="0"/>
                <a:ea typeface="Times New Roman" charset="0"/>
                <a:cs typeface="Times New Roman" charset="0"/>
              </a:rPr>
              <a:t>coherent</a:t>
            </a:r>
            <a:r>
              <a:rPr lang="es-ES_tradnl" sz="27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_tradnl" sz="2700" dirty="0" err="1">
                <a:latin typeface="Times New Roman" charset="0"/>
                <a:ea typeface="Times New Roman" charset="0"/>
                <a:cs typeface="Times New Roman" charset="0"/>
              </a:rPr>
              <a:t>approach</a:t>
            </a:r>
            <a:r>
              <a:rPr lang="es-ES_tradnl" sz="27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_tradnl" sz="2700" dirty="0" err="1">
                <a:latin typeface="Times New Roman" charset="0"/>
                <a:ea typeface="Times New Roman" charset="0"/>
                <a:cs typeface="Times New Roman" charset="0"/>
              </a:rPr>
              <a:t>is</a:t>
            </a:r>
            <a:r>
              <a:rPr lang="es-ES_tradnl" sz="27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_tradnl" sz="2700" dirty="0" err="1">
                <a:latin typeface="Times New Roman" charset="0"/>
                <a:ea typeface="Times New Roman" charset="0"/>
                <a:cs typeface="Times New Roman" charset="0"/>
              </a:rPr>
              <a:t>followed</a:t>
            </a:r>
            <a:endParaRPr lang="es-ES_tradnl" sz="27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Clr>
                <a:srgbClr val="002060"/>
              </a:buClr>
              <a:buAutoNum type="arabicPeriod"/>
            </a:pPr>
            <a:r>
              <a:rPr lang="es-ES_tradnl" sz="2700" dirty="0" err="1">
                <a:latin typeface="Times New Roman" charset="0"/>
                <a:ea typeface="Times New Roman" charset="0"/>
                <a:cs typeface="Times New Roman" charset="0"/>
              </a:rPr>
              <a:t>Paragraph</a:t>
            </a:r>
            <a:r>
              <a:rPr lang="es-ES_tradnl" sz="2700" dirty="0">
                <a:latin typeface="Times New Roman" charset="0"/>
                <a:ea typeface="Times New Roman" charset="0"/>
                <a:cs typeface="Times New Roman" charset="0"/>
              </a:rPr>
              <a:t> 12 </a:t>
            </a:r>
            <a:r>
              <a:rPr lang="es-ES_tradnl" sz="2700" dirty="0" err="1">
                <a:latin typeface="Times New Roman" charset="0"/>
                <a:ea typeface="Times New Roman" charset="0"/>
                <a:cs typeface="Times New Roman" charset="0"/>
              </a:rPr>
              <a:t>amended</a:t>
            </a:r>
            <a:r>
              <a:rPr lang="es-ES_tradnl" sz="2700" dirty="0">
                <a:latin typeface="Times New Roman" charset="0"/>
                <a:ea typeface="Times New Roman" charset="0"/>
                <a:cs typeface="Times New Roman" charset="0"/>
              </a:rPr>
              <a:t> to </a:t>
            </a:r>
            <a:r>
              <a:rPr lang="es-ES_tradnl" sz="2700" dirty="0" err="1">
                <a:latin typeface="Times New Roman" charset="0"/>
                <a:ea typeface="Times New Roman" charset="0"/>
                <a:cs typeface="Times New Roman" charset="0"/>
              </a:rPr>
              <a:t>take</a:t>
            </a:r>
            <a:r>
              <a:rPr lang="es-ES_tradnl" sz="27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_tradnl" sz="2700" dirty="0" err="1">
                <a:latin typeface="Times New Roman" charset="0"/>
                <a:ea typeface="Times New Roman" charset="0"/>
                <a:cs typeface="Times New Roman" charset="0"/>
              </a:rPr>
              <a:t>into</a:t>
            </a:r>
            <a:r>
              <a:rPr lang="es-ES_tradnl" sz="27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_tradnl" sz="2700" dirty="0" err="1">
                <a:latin typeface="Times New Roman" charset="0"/>
                <a:ea typeface="Times New Roman" charset="0"/>
                <a:cs typeface="Times New Roman" charset="0"/>
              </a:rPr>
              <a:t>account</a:t>
            </a:r>
            <a:r>
              <a:rPr lang="es-ES_tradnl" sz="27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_tradnl" sz="2700" dirty="0" err="1">
                <a:latin typeface="Times New Roman" charset="0"/>
                <a:ea typeface="Times New Roman" charset="0"/>
                <a:cs typeface="Times New Roman" charset="0"/>
              </a:rPr>
              <a:t>the</a:t>
            </a:r>
            <a:r>
              <a:rPr lang="es-ES_tradnl" sz="27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_tradnl" sz="2700" dirty="0" err="1">
                <a:latin typeface="Times New Roman" charset="0"/>
                <a:ea typeface="Times New Roman" charset="0"/>
                <a:cs typeface="Times New Roman" charset="0"/>
              </a:rPr>
              <a:t>capacity</a:t>
            </a:r>
            <a:r>
              <a:rPr lang="es-ES_tradnl" sz="2700" dirty="0">
                <a:latin typeface="Times New Roman" charset="0"/>
                <a:ea typeface="Times New Roman" charset="0"/>
                <a:cs typeface="Times New Roman" charset="0"/>
              </a:rPr>
              <a:t> to </a:t>
            </a:r>
            <a:r>
              <a:rPr lang="es-ES_tradnl" sz="2700" dirty="0" err="1">
                <a:latin typeface="Times New Roman" charset="0"/>
                <a:ea typeface="Times New Roman" charset="0"/>
                <a:cs typeface="Times New Roman" charset="0"/>
              </a:rPr>
              <a:t>trade</a:t>
            </a:r>
            <a:endParaRPr lang="es-ES_tradnl" sz="27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Clr>
                <a:srgbClr val="002060"/>
              </a:buClr>
              <a:buAutoNum type="arabicPeriod"/>
            </a:pPr>
            <a:r>
              <a:rPr lang="es-ES_tradnl" sz="2700" dirty="0" err="1">
                <a:latin typeface="Times New Roman" charset="0"/>
                <a:ea typeface="Times New Roman" charset="0"/>
                <a:cs typeface="Times New Roman" charset="0"/>
              </a:rPr>
              <a:t>Paragraph</a:t>
            </a:r>
            <a:r>
              <a:rPr lang="es-ES_tradnl" sz="2700" dirty="0">
                <a:latin typeface="Times New Roman" charset="0"/>
                <a:ea typeface="Times New Roman" charset="0"/>
                <a:cs typeface="Times New Roman" charset="0"/>
              </a:rPr>
              <a:t> 13 </a:t>
            </a:r>
            <a:r>
              <a:rPr lang="es-ES_tradnl" sz="2700" dirty="0" err="1">
                <a:latin typeface="Times New Roman" charset="0"/>
                <a:ea typeface="Times New Roman" charset="0"/>
                <a:cs typeface="Times New Roman" charset="0"/>
              </a:rPr>
              <a:t>amended</a:t>
            </a:r>
            <a:r>
              <a:rPr lang="es-ES_tradnl" sz="2700" dirty="0">
                <a:latin typeface="Times New Roman" charset="0"/>
                <a:ea typeface="Times New Roman" charset="0"/>
                <a:cs typeface="Times New Roman" charset="0"/>
              </a:rPr>
              <a:t> to </a:t>
            </a:r>
            <a:r>
              <a:rPr lang="es-ES_tradnl" sz="2700" dirty="0" err="1">
                <a:latin typeface="Times New Roman" charset="0"/>
                <a:ea typeface="Times New Roman" charset="0"/>
                <a:cs typeface="Times New Roman" charset="0"/>
              </a:rPr>
              <a:t>expand</a:t>
            </a:r>
            <a:r>
              <a:rPr lang="es-ES_tradnl" sz="27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_tradnl" sz="2700" dirty="0" err="1">
                <a:latin typeface="Times New Roman" charset="0"/>
                <a:ea typeface="Times New Roman" charset="0"/>
                <a:cs typeface="Times New Roman" charset="0"/>
              </a:rPr>
              <a:t>from</a:t>
            </a:r>
            <a:r>
              <a:rPr lang="es-ES_tradnl" sz="2700" dirty="0">
                <a:latin typeface="Times New Roman" charset="0"/>
                <a:ea typeface="Times New Roman" charset="0"/>
                <a:cs typeface="Times New Roman" charset="0"/>
              </a:rPr>
              <a:t> rural </a:t>
            </a:r>
            <a:r>
              <a:rPr lang="es-ES_tradnl" sz="2700" dirty="0" err="1">
                <a:latin typeface="Times New Roman" charset="0"/>
                <a:ea typeface="Times New Roman" charset="0"/>
                <a:cs typeface="Times New Roman" charset="0"/>
              </a:rPr>
              <a:t>infrastructure</a:t>
            </a:r>
            <a:r>
              <a:rPr lang="es-ES_tradnl" sz="2700" dirty="0">
                <a:latin typeface="Times New Roman" charset="0"/>
                <a:ea typeface="Times New Roman" charset="0"/>
                <a:cs typeface="Times New Roman" charset="0"/>
              </a:rPr>
              <a:t> and </a:t>
            </a:r>
            <a:r>
              <a:rPr lang="es-ES_tradnl" sz="2700" dirty="0" err="1">
                <a:latin typeface="Times New Roman" charset="0"/>
                <a:ea typeface="Times New Roman" charset="0"/>
                <a:cs typeface="Times New Roman" charset="0"/>
              </a:rPr>
              <a:t>discuss</a:t>
            </a:r>
            <a:r>
              <a:rPr lang="es-ES_tradnl" sz="27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_tradnl" sz="2700" dirty="0" err="1">
                <a:latin typeface="Times New Roman" charset="0"/>
                <a:ea typeface="Times New Roman" charset="0"/>
                <a:cs typeface="Times New Roman" charset="0"/>
              </a:rPr>
              <a:t>the</a:t>
            </a:r>
            <a:r>
              <a:rPr lang="es-ES_tradnl" sz="27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_tradnl" sz="2700" dirty="0" err="1">
                <a:latin typeface="Times New Roman" charset="0"/>
                <a:ea typeface="Times New Roman" charset="0"/>
                <a:cs typeface="Times New Roman" charset="0"/>
              </a:rPr>
              <a:t>broad</a:t>
            </a:r>
            <a:r>
              <a:rPr lang="es-ES_tradnl" sz="27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_tradnl" sz="2700" dirty="0" err="1">
                <a:latin typeface="Times New Roman" charset="0"/>
                <a:ea typeface="Times New Roman" charset="0"/>
                <a:cs typeface="Times New Roman" charset="0"/>
              </a:rPr>
              <a:t>trade</a:t>
            </a:r>
            <a:r>
              <a:rPr lang="es-ES_tradnl" sz="27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_tradnl" sz="2700" dirty="0" err="1">
                <a:latin typeface="Times New Roman" charset="0"/>
                <a:ea typeface="Times New Roman" charset="0"/>
                <a:cs typeface="Times New Roman" charset="0"/>
              </a:rPr>
              <a:t>facilitation</a:t>
            </a:r>
            <a:r>
              <a:rPr lang="es-ES_tradnl" sz="2700" dirty="0">
                <a:latin typeface="Times New Roman" charset="0"/>
                <a:ea typeface="Times New Roman" charset="0"/>
                <a:cs typeface="Times New Roman" charset="0"/>
              </a:rPr>
              <a:t> agenda</a:t>
            </a:r>
          </a:p>
          <a:p>
            <a:pPr marL="457200" indent="-457200">
              <a:buClr>
                <a:srgbClr val="002060"/>
              </a:buClr>
              <a:buAutoNum type="arabicPeriod"/>
            </a:pPr>
            <a:r>
              <a:rPr lang="es-ES_tradnl" sz="2700" dirty="0" err="1">
                <a:latin typeface="Times New Roman" charset="0"/>
                <a:ea typeface="Times New Roman" charset="0"/>
                <a:cs typeface="Times New Roman" charset="0"/>
              </a:rPr>
              <a:t>Paragraphs</a:t>
            </a:r>
            <a:r>
              <a:rPr lang="es-ES_tradnl" sz="2700" dirty="0">
                <a:latin typeface="Times New Roman" charset="0"/>
                <a:ea typeface="Times New Roman" charset="0"/>
                <a:cs typeface="Times New Roman" charset="0"/>
              </a:rPr>
              <a:t> 16 and 17 </a:t>
            </a:r>
            <a:r>
              <a:rPr lang="es-ES_tradnl" sz="2700" dirty="0" err="1">
                <a:latin typeface="Times New Roman" charset="0"/>
                <a:ea typeface="Times New Roman" charset="0"/>
                <a:cs typeface="Times New Roman" charset="0"/>
              </a:rPr>
              <a:t>amended</a:t>
            </a:r>
            <a:r>
              <a:rPr lang="es-ES_tradnl" sz="2700" dirty="0">
                <a:latin typeface="Times New Roman" charset="0"/>
                <a:ea typeface="Times New Roman" charset="0"/>
                <a:cs typeface="Times New Roman" charset="0"/>
              </a:rPr>
              <a:t> to </a:t>
            </a:r>
            <a:r>
              <a:rPr lang="es-ES_tradnl" sz="2700" dirty="0" err="1">
                <a:latin typeface="Times New Roman" charset="0"/>
                <a:ea typeface="Times New Roman" charset="0"/>
                <a:cs typeface="Times New Roman" charset="0"/>
              </a:rPr>
              <a:t>account</a:t>
            </a:r>
            <a:r>
              <a:rPr lang="es-ES_tradnl" sz="27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_tradnl" sz="2700" dirty="0" err="1">
                <a:latin typeface="Times New Roman" charset="0"/>
                <a:ea typeface="Times New Roman" charset="0"/>
                <a:cs typeface="Times New Roman" charset="0"/>
              </a:rPr>
              <a:t>for</a:t>
            </a:r>
            <a:r>
              <a:rPr lang="es-ES_tradnl" sz="27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_tradnl" sz="2700" dirty="0" err="1">
                <a:latin typeface="Times New Roman" charset="0"/>
                <a:ea typeface="Times New Roman" charset="0"/>
                <a:cs typeface="Times New Roman" charset="0"/>
              </a:rPr>
              <a:t>the</a:t>
            </a:r>
            <a:r>
              <a:rPr lang="es-ES_tradnl" sz="27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_tradnl" sz="2700" dirty="0" err="1">
                <a:latin typeface="Times New Roman" charset="0"/>
                <a:ea typeface="Times New Roman" charset="0"/>
                <a:cs typeface="Times New Roman" charset="0"/>
              </a:rPr>
              <a:t>trade</a:t>
            </a:r>
            <a:r>
              <a:rPr lang="es-ES_tradnl" sz="27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_tradnl" sz="2700" dirty="0" err="1">
                <a:latin typeface="Times New Roman" charset="0"/>
                <a:ea typeface="Times New Roman" charset="0"/>
                <a:cs typeface="Times New Roman" charset="0"/>
              </a:rPr>
              <a:t>dimension</a:t>
            </a:r>
            <a:r>
              <a:rPr lang="es-ES_tradnl" sz="2700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369" y="4787152"/>
            <a:ext cx="1564771" cy="156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26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9092" y="629268"/>
            <a:ext cx="10512830" cy="1286160"/>
          </a:xfrm>
        </p:spPr>
        <p:txBody>
          <a:bodyPr anchor="b"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IV. CONCLUSIONS: AMENDEMENT TO POLICY OPTIONS SECTION</a:t>
            </a:r>
          </a:p>
        </p:txBody>
      </p:sp>
      <p:sp>
        <p:nvSpPr>
          <p:cNvPr id="20" name="Marcador de contenido 19"/>
          <p:cNvSpPr>
            <a:spLocks noGrp="1"/>
          </p:cNvSpPr>
          <p:nvPr>
            <p:ph idx="1"/>
          </p:nvPr>
        </p:nvSpPr>
        <p:spPr>
          <a:xfrm>
            <a:off x="1232452" y="1935795"/>
            <a:ext cx="8984974" cy="402336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_tradnl" sz="2800" dirty="0">
                <a:latin typeface="Times New Roman" charset="0"/>
                <a:ea typeface="Times New Roman" charset="0"/>
                <a:cs typeface="Times New Roman" charset="0"/>
              </a:rPr>
              <a:t>New </a:t>
            </a:r>
            <a:r>
              <a:rPr lang="es-ES_tradnl" sz="2800" dirty="0" err="1">
                <a:latin typeface="Times New Roman" charset="0"/>
                <a:ea typeface="Times New Roman" charset="0"/>
                <a:cs typeface="Times New Roman" charset="0"/>
              </a:rPr>
              <a:t>approach</a:t>
            </a:r>
            <a:r>
              <a:rPr lang="es-ES_tradnl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_tradnl" sz="2800" dirty="0" err="1">
                <a:latin typeface="Times New Roman" charset="0"/>
                <a:ea typeface="Times New Roman" charset="0"/>
                <a:cs typeface="Times New Roman" charset="0"/>
              </a:rPr>
              <a:t>on</a:t>
            </a:r>
            <a:r>
              <a:rPr lang="es-ES_tradnl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_tradnl" sz="2800" dirty="0" err="1">
                <a:latin typeface="Times New Roman" charset="0"/>
                <a:ea typeface="Times New Roman" charset="0"/>
                <a:cs typeface="Times New Roman" charset="0"/>
              </a:rPr>
              <a:t>four</a:t>
            </a:r>
            <a:r>
              <a:rPr lang="es-ES_tradnl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_tradnl" sz="2800" dirty="0" err="1">
                <a:latin typeface="Times New Roman" charset="0"/>
                <a:ea typeface="Times New Roman" charset="0"/>
                <a:cs typeface="Times New Roman" charset="0"/>
              </a:rPr>
              <a:t>options</a:t>
            </a:r>
            <a:r>
              <a:rPr lang="es-ES_tradnl" sz="2800" dirty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s-ES_tradnl" sz="2800" dirty="0" err="1">
                <a:latin typeface="Times New Roman" charset="0"/>
                <a:ea typeface="Times New Roman" charset="0"/>
                <a:cs typeface="Times New Roman" charset="0"/>
              </a:rPr>
              <a:t>finance</a:t>
            </a:r>
            <a:r>
              <a:rPr lang="es-ES_tradnl" sz="28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s-ES_tradnl" sz="2800" dirty="0" err="1">
                <a:latin typeface="Times New Roman" charset="0"/>
                <a:ea typeface="Times New Roman" charset="0"/>
                <a:cs typeface="Times New Roman" charset="0"/>
              </a:rPr>
              <a:t>capacity</a:t>
            </a:r>
            <a:r>
              <a:rPr lang="es-ES_tradnl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_tradnl" sz="2800" dirty="0" err="1">
                <a:latin typeface="Times New Roman" charset="0"/>
                <a:ea typeface="Times New Roman" charset="0"/>
                <a:cs typeface="Times New Roman" charset="0"/>
              </a:rPr>
              <a:t>building</a:t>
            </a:r>
            <a:r>
              <a:rPr lang="es-ES_tradnl" sz="28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s-ES_tradnl" sz="2800" dirty="0" err="1">
                <a:latin typeface="Times New Roman" charset="0"/>
                <a:ea typeface="Times New Roman" charset="0"/>
                <a:cs typeface="Times New Roman" charset="0"/>
              </a:rPr>
              <a:t>climate</a:t>
            </a:r>
            <a:r>
              <a:rPr lang="es-ES_tradnl" sz="2800" dirty="0">
                <a:latin typeface="Times New Roman" charset="0"/>
                <a:ea typeface="Times New Roman" charset="0"/>
                <a:cs typeface="Times New Roman" charset="0"/>
              </a:rPr>
              <a:t>; </a:t>
            </a:r>
            <a:r>
              <a:rPr lang="es-ES_tradnl" sz="2800" b="1" u="sng" dirty="0" err="1">
                <a:latin typeface="Times New Roman" charset="0"/>
                <a:ea typeface="Times New Roman" charset="0"/>
                <a:cs typeface="Times New Roman" charset="0"/>
              </a:rPr>
              <a:t>trade</a:t>
            </a:r>
            <a:endParaRPr lang="es-ES_tradnl" sz="2800" b="1" u="sng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_tradnl" sz="2800" dirty="0">
                <a:latin typeface="Times New Roman" charset="0"/>
                <a:ea typeface="Times New Roman" charset="0"/>
                <a:cs typeface="Times New Roman" charset="0"/>
              </a:rPr>
              <a:t>A </a:t>
            </a:r>
            <a:r>
              <a:rPr lang="es-ES_tradnl" sz="2800" dirty="0" err="1">
                <a:latin typeface="Times New Roman" charset="0"/>
                <a:ea typeface="Times New Roman" charset="0"/>
                <a:cs typeface="Times New Roman" charset="0"/>
              </a:rPr>
              <a:t>paragrah</a:t>
            </a:r>
            <a:r>
              <a:rPr lang="es-ES_tradnl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_tradnl" sz="2800" dirty="0" err="1">
                <a:latin typeface="Times New Roman" charset="0"/>
                <a:ea typeface="Times New Roman" charset="0"/>
                <a:cs typeface="Times New Roman" charset="0"/>
              </a:rPr>
              <a:t>on</a:t>
            </a:r>
            <a:r>
              <a:rPr lang="es-ES_tradnl" sz="2800" dirty="0">
                <a:latin typeface="Times New Roman" charset="0"/>
                <a:ea typeface="Times New Roman" charset="0"/>
                <a:cs typeface="Times New Roman" charset="0"/>
              </a:rPr>
              <a:t> multilateral, bilateral and regional </a:t>
            </a:r>
            <a:r>
              <a:rPr lang="es-ES_tradnl" sz="2800" dirty="0" err="1">
                <a:latin typeface="Times New Roman" charset="0"/>
                <a:ea typeface="Times New Roman" charset="0"/>
                <a:cs typeface="Times New Roman" charset="0"/>
              </a:rPr>
              <a:t>trade</a:t>
            </a:r>
            <a:r>
              <a:rPr lang="es-ES_tradnl" sz="2800" dirty="0">
                <a:latin typeface="Times New Roman" charset="0"/>
                <a:ea typeface="Times New Roman" charset="0"/>
                <a:cs typeface="Times New Roman" charset="0"/>
              </a:rPr>
              <a:t> agenda in </a:t>
            </a:r>
            <a:r>
              <a:rPr lang="es-ES_tradnl" sz="2800" dirty="0" err="1">
                <a:latin typeface="Times New Roman" charset="0"/>
                <a:ea typeface="Times New Roman" charset="0"/>
                <a:cs typeface="Times New Roman" charset="0"/>
              </a:rPr>
              <a:t>support</a:t>
            </a:r>
            <a:r>
              <a:rPr lang="es-ES_tradnl" sz="2800" dirty="0">
                <a:latin typeface="Times New Roman" charset="0"/>
                <a:ea typeface="Times New Roman" charset="0"/>
                <a:cs typeface="Times New Roman" charset="0"/>
              </a:rPr>
              <a:t> of </a:t>
            </a:r>
            <a:r>
              <a:rPr lang="es-ES_tradnl" sz="2800" dirty="0" err="1">
                <a:latin typeface="Times New Roman" charset="0"/>
                <a:ea typeface="Times New Roman" charset="0"/>
                <a:cs typeface="Times New Roman" charset="0"/>
              </a:rPr>
              <a:t>value</a:t>
            </a:r>
            <a:r>
              <a:rPr lang="es-ES_tradnl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_tradnl" sz="2800" dirty="0" err="1">
                <a:latin typeface="Times New Roman" charset="0"/>
                <a:ea typeface="Times New Roman" charset="0"/>
                <a:cs typeface="Times New Roman" charset="0"/>
              </a:rPr>
              <a:t>chains</a:t>
            </a:r>
            <a:r>
              <a:rPr lang="es-ES_tradnl" sz="2800" dirty="0">
                <a:latin typeface="Times New Roman" charset="0"/>
                <a:ea typeface="Times New Roman" charset="0"/>
                <a:cs typeface="Times New Roman" charset="0"/>
              </a:rPr>
              <a:t> and </a:t>
            </a:r>
            <a:r>
              <a:rPr lang="es-ES_tradnl" sz="2800" dirty="0" err="1">
                <a:latin typeface="Times New Roman" charset="0"/>
                <a:ea typeface="Times New Roman" charset="0"/>
                <a:cs typeface="Times New Roman" charset="0"/>
              </a:rPr>
              <a:t>agribusiness</a:t>
            </a:r>
            <a:endParaRPr lang="es-ES_tradnl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_tradnl" sz="2800" dirty="0">
                <a:latin typeface="Times New Roman" charset="0"/>
                <a:ea typeface="Times New Roman" charset="0"/>
                <a:cs typeface="Times New Roman" charset="0"/>
              </a:rPr>
              <a:t>A </a:t>
            </a:r>
            <a:r>
              <a:rPr lang="es-ES_tradnl" sz="2800" dirty="0" err="1">
                <a:latin typeface="Times New Roman" charset="0"/>
                <a:ea typeface="Times New Roman" charset="0"/>
                <a:cs typeface="Times New Roman" charset="0"/>
              </a:rPr>
              <a:t>paragraph</a:t>
            </a:r>
            <a:r>
              <a:rPr lang="es-ES_tradnl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_tradnl" sz="2800" dirty="0" err="1">
                <a:latin typeface="Times New Roman" charset="0"/>
                <a:ea typeface="Times New Roman" charset="0"/>
                <a:cs typeface="Times New Roman" charset="0"/>
              </a:rPr>
              <a:t>on</a:t>
            </a:r>
            <a:r>
              <a:rPr lang="es-ES_tradnl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_tradnl" sz="2800" dirty="0" err="1">
                <a:latin typeface="Times New Roman" charset="0"/>
                <a:ea typeface="Times New Roman" charset="0"/>
                <a:cs typeface="Times New Roman" charset="0"/>
              </a:rPr>
              <a:t>policy</a:t>
            </a:r>
            <a:r>
              <a:rPr lang="es-ES_tradnl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_tradnl" sz="2800" dirty="0" err="1">
                <a:latin typeface="Times New Roman" charset="0"/>
                <a:ea typeface="Times New Roman" charset="0"/>
                <a:cs typeface="Times New Roman" charset="0"/>
              </a:rPr>
              <a:t>reform</a:t>
            </a:r>
            <a:r>
              <a:rPr lang="es-ES_tradnl" sz="2800" dirty="0">
                <a:latin typeface="Times New Roman" charset="0"/>
                <a:ea typeface="Times New Roman" charset="0"/>
                <a:cs typeface="Times New Roman" charset="0"/>
              </a:rPr>
              <a:t> to </a:t>
            </a:r>
            <a:r>
              <a:rPr lang="es-ES_tradnl" sz="2800" dirty="0" err="1">
                <a:latin typeface="Times New Roman" charset="0"/>
                <a:ea typeface="Times New Roman" charset="0"/>
                <a:cs typeface="Times New Roman" charset="0"/>
              </a:rPr>
              <a:t>ensure</a:t>
            </a:r>
            <a:r>
              <a:rPr lang="es-ES_tradnl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_tradnl" sz="2800" dirty="0" err="1">
                <a:latin typeface="Times New Roman" charset="0"/>
                <a:ea typeface="Times New Roman" charset="0"/>
                <a:cs typeface="Times New Roman" charset="0"/>
              </a:rPr>
              <a:t>access</a:t>
            </a:r>
            <a:r>
              <a:rPr lang="es-ES_tradnl" sz="2800" dirty="0">
                <a:latin typeface="Times New Roman" charset="0"/>
                <a:ea typeface="Times New Roman" charset="0"/>
                <a:cs typeface="Times New Roman" charset="0"/>
              </a:rPr>
              <a:t> to </a:t>
            </a:r>
            <a:r>
              <a:rPr lang="es-ES_tradnl" sz="2800" dirty="0" err="1">
                <a:latin typeface="Times New Roman" charset="0"/>
                <a:ea typeface="Times New Roman" charset="0"/>
                <a:cs typeface="Times New Roman" charset="0"/>
              </a:rPr>
              <a:t>affordable</a:t>
            </a:r>
            <a:r>
              <a:rPr lang="es-ES_tradnl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_tradnl" sz="2800" dirty="0" err="1">
                <a:latin typeface="Times New Roman" charset="0"/>
                <a:ea typeface="Times New Roman" charset="0"/>
                <a:cs typeface="Times New Roman" charset="0"/>
              </a:rPr>
              <a:t>finanances</a:t>
            </a:r>
            <a:r>
              <a:rPr lang="es-ES_tradnl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_tradnl" sz="2800" dirty="0" err="1">
                <a:latin typeface="Times New Roman" charset="0"/>
                <a:ea typeface="Times New Roman" charset="0"/>
                <a:cs typeface="Times New Roman" charset="0"/>
              </a:rPr>
              <a:t>by</a:t>
            </a:r>
            <a:r>
              <a:rPr lang="es-ES_tradnl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_tradnl" sz="2800" dirty="0" err="1">
                <a:latin typeface="Times New Roman" charset="0"/>
                <a:ea typeface="Times New Roman" charset="0"/>
                <a:cs typeface="Times New Roman" charset="0"/>
              </a:rPr>
              <a:t>small</a:t>
            </a:r>
            <a:r>
              <a:rPr lang="es-ES_tradnl" sz="2800" dirty="0">
                <a:latin typeface="Times New Roman" charset="0"/>
                <a:ea typeface="Times New Roman" charset="0"/>
                <a:cs typeface="Times New Roman" charset="0"/>
              </a:rPr>
              <a:t> and </a:t>
            </a:r>
            <a:r>
              <a:rPr lang="es-ES_tradnl" sz="2800" dirty="0" err="1">
                <a:latin typeface="Times New Roman" charset="0"/>
                <a:ea typeface="Times New Roman" charset="0"/>
                <a:cs typeface="Times New Roman" charset="0"/>
              </a:rPr>
              <a:t>medium</a:t>
            </a:r>
            <a:r>
              <a:rPr lang="es-ES_tradnl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_tradnl" sz="2800" dirty="0" err="1">
                <a:latin typeface="Times New Roman" charset="0"/>
                <a:ea typeface="Times New Roman" charset="0"/>
                <a:cs typeface="Times New Roman" charset="0"/>
              </a:rPr>
              <a:t>scale</a:t>
            </a:r>
            <a:r>
              <a:rPr lang="es-ES_tradnl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_tradnl" sz="2800" dirty="0" err="1">
                <a:latin typeface="Times New Roman" charset="0"/>
                <a:ea typeface="Times New Roman" charset="0"/>
                <a:cs typeface="Times New Roman" charset="0"/>
              </a:rPr>
              <a:t>producers</a:t>
            </a:r>
            <a:r>
              <a:rPr lang="es-ES_tradnl" sz="2800" dirty="0">
                <a:latin typeface="Times New Roman" charset="0"/>
                <a:ea typeface="Times New Roman" charset="0"/>
                <a:cs typeface="Times New Roman" charset="0"/>
              </a:rPr>
              <a:t> and </a:t>
            </a:r>
            <a:r>
              <a:rPr lang="es-ES_tradnl" sz="2800" dirty="0" err="1">
                <a:latin typeface="Times New Roman" charset="0"/>
                <a:ea typeface="Times New Roman" charset="0"/>
                <a:cs typeface="Times New Roman" charset="0"/>
              </a:rPr>
              <a:t>consumers</a:t>
            </a:r>
            <a:endParaRPr lang="es-ES_tradnl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_tradnl" sz="2800" dirty="0">
                <a:latin typeface="Times New Roman" charset="0"/>
                <a:ea typeface="Times New Roman" charset="0"/>
                <a:cs typeface="Times New Roman" charset="0"/>
              </a:rPr>
              <a:t>A para </a:t>
            </a:r>
            <a:r>
              <a:rPr lang="es-ES_tradnl" sz="2800" dirty="0" err="1">
                <a:latin typeface="Times New Roman" charset="0"/>
                <a:ea typeface="Times New Roman" charset="0"/>
                <a:cs typeface="Times New Roman" charset="0"/>
              </a:rPr>
              <a:t>on</a:t>
            </a:r>
            <a:r>
              <a:rPr lang="es-ES_tradnl" sz="2800" dirty="0">
                <a:latin typeface="Times New Roman" charset="0"/>
                <a:ea typeface="Times New Roman" charset="0"/>
                <a:cs typeface="Times New Roman" charset="0"/>
              </a:rPr>
              <a:t> NTB, </a:t>
            </a:r>
            <a:r>
              <a:rPr lang="en-GB" sz="2800" dirty="0">
                <a:latin typeface="Times New Roman" charset="0"/>
                <a:ea typeface="Times New Roman" charset="0"/>
                <a:cs typeface="Times New Roman" charset="0"/>
              </a:rPr>
              <a:t>in line with Article 31 of the Abuja Treaty and the  AU 27</a:t>
            </a:r>
            <a:r>
              <a:rPr lang="en-GB" sz="2800" baseline="30000" dirty="0">
                <a:latin typeface="Times New Roman" charset="0"/>
                <a:ea typeface="Times New Roman" charset="0"/>
                <a:cs typeface="Times New Roman" charset="0"/>
              </a:rPr>
              <a:t>th</a:t>
            </a:r>
            <a:r>
              <a:rPr lang="en-GB" sz="2800" dirty="0">
                <a:latin typeface="Times New Roman" charset="0"/>
                <a:ea typeface="Times New Roman" charset="0"/>
                <a:cs typeface="Times New Roman" charset="0"/>
              </a:rPr>
              <a:t> Ordinary Session of </a:t>
            </a:r>
            <a:r>
              <a:rPr lang="en-GB" sz="2800" dirty="0" err="1">
                <a:latin typeface="Times New Roman" charset="0"/>
                <a:ea typeface="Times New Roman" charset="0"/>
                <a:cs typeface="Times New Roman" charset="0"/>
              </a:rPr>
              <a:t>of</a:t>
            </a:r>
            <a:r>
              <a:rPr lang="en-GB" sz="2800" dirty="0">
                <a:latin typeface="Times New Roman" charset="0"/>
                <a:ea typeface="Times New Roman" charset="0"/>
                <a:cs typeface="Times New Roman" charset="0"/>
              </a:rPr>
              <a:t> July 2016 on the elimination of NTB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s-ES_tradnl" sz="2400" b="1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369" y="4787152"/>
            <a:ext cx="1564771" cy="156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66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IV. CONCLUSIONS: AMENDEMENT TO POLICY OPTIONS SECTION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rgbClr val="002060"/>
              </a:buClr>
              <a:buFont typeface="+mj-lt"/>
              <a:buAutoNum type="arabicPeriod" startAt="3"/>
            </a:pP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A paragraph on aid for trade  to support practical mechanisms for eliminating NTB</a:t>
            </a:r>
          </a:p>
          <a:p>
            <a:pPr marL="457200" indent="-457200">
              <a:buClr>
                <a:srgbClr val="002060"/>
              </a:buClr>
              <a:buFont typeface="+mj-lt"/>
              <a:buAutoNum type="arabicPeriod" startAt="3"/>
            </a:pP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A paragraph on policy reform to enable efficient financial products, cross-border, and international trade</a:t>
            </a:r>
          </a:p>
          <a:p>
            <a:pPr marL="457200" indent="-457200">
              <a:buClr>
                <a:srgbClr val="002060"/>
              </a:buClr>
              <a:buFont typeface="+mj-lt"/>
              <a:buAutoNum type="arabicPeriod" startAt="3"/>
            </a:pP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A paragraph on the trade in services agenda as an enabler of agribusiness development.</a:t>
            </a:r>
          </a:p>
          <a:p>
            <a:pPr marL="457200" indent="-457200">
              <a:buClr>
                <a:srgbClr val="002060"/>
              </a:buClr>
              <a:buFont typeface="+mj-lt"/>
              <a:buAutoNum type="arabicPeriod" startAt="3"/>
            </a:pP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A paragraph on nurturing an ACP training and research capacity </a:t>
            </a: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369" y="4787152"/>
            <a:ext cx="1564771" cy="156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02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1992313" y="1196976"/>
            <a:ext cx="8229600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1pPr>
            <a:lvl2pPr marL="800100" indent="-342900"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9pPr>
          </a:lstStyle>
          <a:p>
            <a:pPr algn="just" eaLnBrk="1" hangingPunct="1">
              <a:spcBef>
                <a:spcPct val="50000"/>
              </a:spcBef>
              <a:buSzPct val="75000"/>
              <a:buFont typeface="Wingdings" panose="05000000000000000000" pitchFamily="2" charset="2"/>
              <a:buNone/>
            </a:pPr>
            <a:r>
              <a:rPr lang="en-US" altLang="fr-FR" sz="4800" dirty="0">
                <a:solidFill>
                  <a:schemeClr val="accent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Thank you very much</a:t>
            </a:r>
          </a:p>
          <a:p>
            <a:pPr algn="just" eaLnBrk="1" hangingPunct="1">
              <a:spcBef>
                <a:spcPct val="50000"/>
              </a:spcBef>
              <a:buSzPct val="75000"/>
              <a:buFont typeface="Wingdings" panose="05000000000000000000" pitchFamily="2" charset="2"/>
              <a:buNone/>
            </a:pPr>
            <a:r>
              <a:rPr lang="en-US" altLang="fr-FR" sz="4800" dirty="0">
                <a:solidFill>
                  <a:schemeClr val="accent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Merci beaucoup</a:t>
            </a:r>
          </a:p>
          <a:p>
            <a:pPr algn="just">
              <a:spcBef>
                <a:spcPct val="50000"/>
              </a:spcBef>
              <a:buSzPct val="75000"/>
            </a:pPr>
            <a:r>
              <a:rPr lang="es-ES_tradnl" sz="2800" dirty="0">
                <a:solidFill>
                  <a:srgbClr val="002060"/>
                </a:solidFill>
                <a:latin typeface="Times" panose="02020603050405020304" pitchFamily="18" charset="0"/>
                <a:ea typeface="Times New Roman" charset="0"/>
                <a:cs typeface="Times" panose="02020603050405020304" pitchFamily="18" charset="0"/>
              </a:rPr>
              <a:t>Dominique Njinkeu, </a:t>
            </a:r>
            <a:r>
              <a:rPr lang="es-ES_tradnl" sz="2800" dirty="0" err="1">
                <a:solidFill>
                  <a:srgbClr val="002060"/>
                </a:solidFill>
                <a:latin typeface="Times" panose="02020603050405020304" pitchFamily="18" charset="0"/>
                <a:ea typeface="Times New Roman" charset="0"/>
                <a:cs typeface="Times" panose="02020603050405020304" pitchFamily="18" charset="0"/>
              </a:rPr>
              <a:t>Executive</a:t>
            </a:r>
            <a:r>
              <a:rPr lang="es-ES_tradnl" sz="2800" dirty="0">
                <a:solidFill>
                  <a:srgbClr val="002060"/>
                </a:solidFill>
                <a:latin typeface="Times" panose="02020603050405020304" pitchFamily="18" charset="0"/>
                <a:ea typeface="Times New Roman" charset="0"/>
                <a:cs typeface="Times" panose="02020603050405020304" pitchFamily="18" charset="0"/>
              </a:rPr>
              <a:t> Director, </a:t>
            </a:r>
            <a:r>
              <a:rPr lang="es-ES_tradnl" sz="2800" dirty="0" err="1">
                <a:solidFill>
                  <a:srgbClr val="002060"/>
                </a:solidFill>
                <a:latin typeface="Times" panose="02020603050405020304" pitchFamily="18" charset="0"/>
                <a:ea typeface="Times New Roman" charset="0"/>
                <a:cs typeface="Times" panose="02020603050405020304" pitchFamily="18" charset="0"/>
              </a:rPr>
              <a:t>African</a:t>
            </a:r>
            <a:r>
              <a:rPr lang="es-ES_tradnl" sz="2800" dirty="0">
                <a:solidFill>
                  <a:srgbClr val="002060"/>
                </a:solidFill>
                <a:latin typeface="Times" panose="02020603050405020304" pitchFamily="18" charset="0"/>
                <a:ea typeface="Times New Roman" charset="0"/>
                <a:cs typeface="Times" panose="02020603050405020304" pitchFamily="18" charset="0"/>
              </a:rPr>
              <a:t> </a:t>
            </a:r>
            <a:r>
              <a:rPr lang="es-ES_tradnl" sz="2800" dirty="0" err="1">
                <a:solidFill>
                  <a:srgbClr val="002060"/>
                </a:solidFill>
                <a:latin typeface="Times" panose="02020603050405020304" pitchFamily="18" charset="0"/>
                <a:ea typeface="Times New Roman" charset="0"/>
                <a:cs typeface="Times" panose="02020603050405020304" pitchFamily="18" charset="0"/>
              </a:rPr>
              <a:t>Trade</a:t>
            </a:r>
            <a:r>
              <a:rPr lang="es-ES_tradnl" sz="2800" dirty="0">
                <a:solidFill>
                  <a:srgbClr val="002060"/>
                </a:solidFill>
                <a:latin typeface="Times" panose="02020603050405020304" pitchFamily="18" charset="0"/>
                <a:ea typeface="Times New Roman" charset="0"/>
                <a:cs typeface="Times" panose="02020603050405020304" pitchFamily="18" charset="0"/>
              </a:rPr>
              <a:t> and </a:t>
            </a:r>
            <a:r>
              <a:rPr lang="es-ES_tradnl" sz="2800" dirty="0" err="1">
                <a:solidFill>
                  <a:srgbClr val="002060"/>
                </a:solidFill>
                <a:latin typeface="Times" panose="02020603050405020304" pitchFamily="18" charset="0"/>
                <a:ea typeface="Times New Roman" charset="0"/>
                <a:cs typeface="Times" panose="02020603050405020304" pitchFamily="18" charset="0"/>
              </a:rPr>
              <a:t>Sustainable</a:t>
            </a:r>
            <a:r>
              <a:rPr lang="es-ES_tradnl" sz="2800" dirty="0">
                <a:solidFill>
                  <a:srgbClr val="002060"/>
                </a:solidFill>
                <a:latin typeface="Times" panose="02020603050405020304" pitchFamily="18" charset="0"/>
                <a:ea typeface="Times New Roman" charset="0"/>
                <a:cs typeface="Times" panose="02020603050405020304" pitchFamily="18" charset="0"/>
              </a:rPr>
              <a:t> </a:t>
            </a:r>
            <a:r>
              <a:rPr lang="es-ES_tradnl" sz="2800" dirty="0" err="1">
                <a:solidFill>
                  <a:srgbClr val="002060"/>
                </a:solidFill>
                <a:latin typeface="Times" panose="02020603050405020304" pitchFamily="18" charset="0"/>
                <a:ea typeface="Times New Roman" charset="0"/>
                <a:cs typeface="Times" panose="02020603050405020304" pitchFamily="18" charset="0"/>
              </a:rPr>
              <a:t>Development</a:t>
            </a:r>
            <a:r>
              <a:rPr lang="es-ES_tradnl" sz="2800" dirty="0">
                <a:solidFill>
                  <a:srgbClr val="002060"/>
                </a:solidFill>
                <a:latin typeface="Times" panose="02020603050405020304" pitchFamily="18" charset="0"/>
                <a:ea typeface="Times New Roman" charset="0"/>
                <a:cs typeface="Times" panose="02020603050405020304" pitchFamily="18" charset="0"/>
              </a:rPr>
              <a:t> (AFTSD)</a:t>
            </a:r>
            <a:endParaRPr lang="en-US" altLang="fr-FR" sz="2800" dirty="0">
              <a:solidFill>
                <a:schemeClr val="accent2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SzPct val="75000"/>
              <a:buFont typeface="Wingdings" panose="05000000000000000000" pitchFamily="2" charset="2"/>
              <a:buNone/>
            </a:pPr>
            <a:r>
              <a:rPr lang="en-US" altLang="fr-FR" sz="2800" dirty="0">
                <a:latin typeface="Times" panose="02020603050405020304" pitchFamily="18" charset="0"/>
                <a:cs typeface="Times" panose="02020603050405020304" pitchFamily="18" charset="0"/>
              </a:rPr>
              <a:t>Email: </a:t>
            </a:r>
            <a:r>
              <a:rPr lang="en-US" altLang="fr-FR" sz="2800" dirty="0">
                <a:latin typeface="Times" panose="02020603050405020304" pitchFamily="18" charset="0"/>
                <a:cs typeface="Times" panose="02020603050405020304" pitchFamily="18" charset="0"/>
                <a:hlinkClick r:id="rId3"/>
              </a:rPr>
              <a:t>dnjinkeu@outlook.com</a:t>
            </a:r>
            <a:endParaRPr lang="en-US" altLang="fr-FR" sz="28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SzPct val="75000"/>
              <a:buFont typeface="Wingdings" panose="05000000000000000000" pitchFamily="2" charset="2"/>
              <a:buNone/>
            </a:pPr>
            <a:r>
              <a:rPr lang="en-US" altLang="fr-FR" sz="2800" dirty="0">
                <a:latin typeface="Times" panose="02020603050405020304" pitchFamily="18" charset="0"/>
                <a:cs typeface="Times" panose="02020603050405020304" pitchFamily="18" charset="0"/>
              </a:rPr>
              <a:t>Website: </a:t>
            </a:r>
            <a:r>
              <a:rPr lang="en-US" altLang="fr-FR" sz="2800" dirty="0">
                <a:latin typeface="Times" panose="02020603050405020304" pitchFamily="18" charset="0"/>
                <a:cs typeface="Times" panose="02020603050405020304" pitchFamily="18" charset="0"/>
                <a:hlinkClick r:id="rId4"/>
              </a:rPr>
              <a:t>www.afrtsd.org</a:t>
            </a:r>
            <a:endParaRPr lang="en-US" altLang="fr-FR" sz="28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24620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7" r="5" b="5"/>
          <a:stretch/>
        </p:blipFill>
        <p:spPr>
          <a:xfrm>
            <a:off x="8020570" y="1916318"/>
            <a:ext cx="3135109" cy="347101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s-ES_tradnl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I </a:t>
            </a:r>
            <a:r>
              <a:rPr lang="es-ES_tradnl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Introduction</a:t>
            </a:r>
            <a:r>
              <a:rPr lang="es-ES_tradnl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: </a:t>
            </a:r>
            <a:r>
              <a:rPr lang="es-ES_tradnl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Looking</a:t>
            </a:r>
            <a:r>
              <a:rPr lang="es-ES_tradnl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back and </a:t>
            </a:r>
            <a:r>
              <a:rPr lang="es-ES_tradnl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into</a:t>
            </a:r>
            <a:r>
              <a:rPr lang="es-ES_tradnl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s-ES_tradnl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the</a:t>
            </a:r>
            <a:r>
              <a:rPr lang="es-ES_tradnl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s-ES_tradnl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future</a:t>
            </a:r>
            <a:endParaRPr lang="es-ES_tradnl" dirty="0">
              <a:solidFill>
                <a:srgbClr val="00206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pPr lvl="0">
              <a:buClr>
                <a:srgbClr val="002060"/>
              </a:buClr>
              <a:buFont typeface="Wingdings" charset="2"/>
              <a:buChar char="§"/>
            </a:pP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The focus on commodities in ACP has not been left Africa marginalized in world trade</a:t>
            </a:r>
          </a:p>
          <a:p>
            <a:pPr lvl="0">
              <a:spcBef>
                <a:spcPts val="1400"/>
              </a:spcBef>
              <a:spcAft>
                <a:spcPts val="0"/>
              </a:spcAft>
              <a:buClr>
                <a:srgbClr val="002060"/>
              </a:buClr>
              <a:buFont typeface="Wingdings" charset="2"/>
              <a:buChar char="§"/>
            </a:pPr>
            <a:r>
              <a:rPr lang="en-GB" sz="2800" dirty="0">
                <a:latin typeface="Times New Roman"/>
                <a:ea typeface="Times New Roman"/>
                <a:cs typeface="Times New Roman"/>
                <a:sym typeface="Times New Roman"/>
              </a:rPr>
              <a:t> The price and market guarantee schemes of the past will no longer be available to ACP</a:t>
            </a:r>
          </a:p>
          <a:p>
            <a:pPr lvl="0">
              <a:spcBef>
                <a:spcPts val="1400"/>
              </a:spcBef>
              <a:spcAft>
                <a:spcPts val="0"/>
              </a:spcAft>
              <a:buClr>
                <a:srgbClr val="002060"/>
              </a:buClr>
              <a:buFont typeface="Wingdings" charset="2"/>
              <a:buChar char="§"/>
            </a:pPr>
            <a:r>
              <a:rPr lang="en-GB" sz="2800" dirty="0">
                <a:latin typeface="Times New Roman"/>
                <a:ea typeface="Times New Roman"/>
                <a:cs typeface="Times New Roman"/>
                <a:sym typeface="Times New Roman"/>
              </a:rPr>
              <a:t>African Union Agenda 2063 prioritizes industrialization capitalizing on the development of agriculture and agribusiness</a:t>
            </a:r>
          </a:p>
          <a:p>
            <a:pPr marL="201168" lvl="1" indent="0">
              <a:spcBef>
                <a:spcPts val="1400"/>
              </a:spcBef>
              <a:spcAft>
                <a:spcPts val="0"/>
              </a:spcAft>
              <a:buClr>
                <a:srgbClr val="002060"/>
              </a:buClr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2888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7" r="5" b="5"/>
          <a:stretch/>
        </p:blipFill>
        <p:spPr>
          <a:xfrm>
            <a:off x="8020570" y="1916318"/>
            <a:ext cx="3135109" cy="347101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s-ES_tradnl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I. </a:t>
            </a:r>
            <a:r>
              <a:rPr lang="es-ES_tradnl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Introduction</a:t>
            </a:r>
            <a:r>
              <a:rPr lang="es-ES_tradnl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s-ES_tradnl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Significant</a:t>
            </a:r>
            <a:r>
              <a:rPr lang="es-ES_tradnl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_tradnl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market</a:t>
            </a:r>
            <a:r>
              <a:rPr lang="es-ES_tradnl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_tradnl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potential</a:t>
            </a:r>
            <a:r>
              <a:rPr lang="es-ES_tradnl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s-ES_tradnl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particularly</a:t>
            </a:r>
            <a:r>
              <a:rPr lang="es-ES_tradnl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at regional </a:t>
            </a:r>
            <a:r>
              <a:rPr lang="es-ES_tradnl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level</a:t>
            </a:r>
            <a:endParaRPr lang="es-ES_tradnl" dirty="0">
              <a:solidFill>
                <a:srgbClr val="00206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pPr lvl="0">
              <a:buClr>
                <a:srgbClr val="002060"/>
              </a:buClr>
              <a:buFont typeface="Wingdings" charset="2"/>
              <a:buChar char="§"/>
            </a:pP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In 2030 the agriculture and agri-business in Sub-Saharan Africa is projected to expand into an economy of US$1 trillion</a:t>
            </a:r>
          </a:p>
          <a:p>
            <a:pPr lvl="0">
              <a:spcBef>
                <a:spcPts val="1400"/>
              </a:spcBef>
              <a:spcAft>
                <a:spcPts val="0"/>
              </a:spcAft>
              <a:buClr>
                <a:srgbClr val="002060"/>
              </a:buClr>
              <a:buFont typeface="Wingdings" charset="2"/>
              <a:buChar char="§"/>
            </a:pPr>
            <a:r>
              <a:rPr lang="en-GB" sz="2800" dirty="0">
                <a:latin typeface="Times New Roman"/>
                <a:ea typeface="Times New Roman"/>
                <a:cs typeface="Times New Roman"/>
                <a:sym typeface="Times New Roman"/>
              </a:rPr>
              <a:t>Opportunities to be harnessed through</a:t>
            </a:r>
          </a:p>
          <a:p>
            <a:pPr lvl="1">
              <a:spcBef>
                <a:spcPts val="1400"/>
              </a:spcBef>
              <a:spcAft>
                <a:spcPts val="0"/>
              </a:spcAft>
              <a:buClr>
                <a:srgbClr val="002060"/>
              </a:buClr>
              <a:buFont typeface="Wingdings" charset="2"/>
              <a:buChar char="§"/>
            </a:pPr>
            <a:r>
              <a:rPr lang="en-GB" sz="2800" dirty="0">
                <a:latin typeface="Times New Roman"/>
                <a:ea typeface="Times New Roman"/>
                <a:cs typeface="Times New Roman"/>
                <a:sym typeface="Times New Roman"/>
              </a:rPr>
              <a:t> increasing financing to agriculture and agribusiness, </a:t>
            </a:r>
          </a:p>
          <a:p>
            <a:pPr lvl="1">
              <a:spcBef>
                <a:spcPts val="1400"/>
              </a:spcBef>
              <a:spcAft>
                <a:spcPts val="0"/>
              </a:spcAft>
              <a:buClr>
                <a:srgbClr val="002060"/>
              </a:buClr>
              <a:buFont typeface="Wingdings" charset="2"/>
              <a:buChar char="§"/>
            </a:pPr>
            <a:r>
              <a:rPr lang="en-GB" sz="2800" dirty="0">
                <a:latin typeface="Times New Roman"/>
                <a:ea typeface="Times New Roman"/>
                <a:cs typeface="Times New Roman"/>
                <a:sym typeface="Times New Roman"/>
              </a:rPr>
              <a:t>but also regional and international trade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9040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369" y="4787152"/>
            <a:ext cx="1564771" cy="1564771"/>
          </a:xfrm>
          <a:prstGeom prst="rect">
            <a:avLst/>
          </a:prstGeom>
        </p:spPr>
      </p:pic>
      <p:pic>
        <p:nvPicPr>
          <p:cNvPr id="4" name="Picture 3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1175" y="2408950"/>
            <a:ext cx="9807389" cy="365629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 rot="16200000">
            <a:off x="-308608" y="3255759"/>
            <a:ext cx="25395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D0D0D"/>
                </a:solidFill>
                <a:latin typeface="Times New Roman" charset="0"/>
                <a:ea typeface="Times New Roman" charset="0"/>
              </a:rPr>
              <a:t>US$, billions</a:t>
            </a:r>
            <a:endParaRPr lang="es-ES_tradnl" sz="2800" dirty="0">
              <a:latin typeface="Times New Roman" charset="0"/>
              <a:ea typeface="Times New Roman" charset="0"/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222786" y="620108"/>
            <a:ext cx="881768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Food Market in Sub-Saharan Africa to explode</a:t>
            </a:r>
            <a:endParaRPr lang="es-ES_tradnl" sz="40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481601" y="6351924"/>
            <a:ext cx="7501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/>
              <a:t> </a:t>
            </a:r>
            <a:r>
              <a:rPr lang="en-US" sz="2000" b="1" dirty="0"/>
              <a:t>Source:</a:t>
            </a:r>
            <a:r>
              <a:rPr lang="en-US" sz="2000" dirty="0"/>
              <a:t> </a:t>
            </a:r>
            <a:r>
              <a:rPr lang="en-US" sz="2000" dirty="0" err="1"/>
              <a:t>Byerlee</a:t>
            </a:r>
            <a:r>
              <a:rPr lang="en-US" sz="2000" dirty="0"/>
              <a:t> and </a:t>
            </a:r>
            <a:r>
              <a:rPr lang="en-US" sz="2000" dirty="0" err="1"/>
              <a:t>Haggblade</a:t>
            </a:r>
            <a:r>
              <a:rPr lang="en-US" sz="2000" dirty="0"/>
              <a:t> 2013.</a:t>
            </a:r>
            <a:endParaRPr lang="es-ES_tradnl" sz="2000" dirty="0"/>
          </a:p>
          <a:p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1959633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1" y="203826"/>
            <a:ext cx="10058400" cy="1450757"/>
          </a:xfrm>
        </p:spPr>
        <p:txBody>
          <a:bodyPr>
            <a:normAutofit/>
          </a:bodyPr>
          <a:lstStyle/>
          <a:p>
            <a:r>
              <a:rPr lang="es-ES_tradnl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II. ADDRESS THE FINANCING GAP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1" y="1845734"/>
            <a:ext cx="10287895" cy="4023360"/>
          </a:xfrm>
        </p:spPr>
        <p:txBody>
          <a:bodyPr>
            <a:normAutofit/>
          </a:bodyPr>
          <a:lstStyle/>
          <a:p>
            <a:pPr lvl="0">
              <a:buClr>
                <a:srgbClr val="002060"/>
              </a:buClr>
              <a:buFont typeface="Wingdings" charset="2"/>
              <a:buChar char="§"/>
            </a:pP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Agribusiness contributing to a growing percentage of GDP</a:t>
            </a:r>
          </a:p>
          <a:p>
            <a:pPr lvl="0">
              <a:buClr>
                <a:srgbClr val="002060"/>
              </a:buClr>
              <a:buFont typeface="Wingdings" charset="2"/>
              <a:buChar char="§"/>
            </a:pP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Funding the main Achille heel of the agricultural sector Africa</a:t>
            </a:r>
          </a:p>
          <a:p>
            <a:pPr lvl="0">
              <a:buClr>
                <a:srgbClr val="002060"/>
              </a:buClr>
              <a:buFont typeface="Wingdings" charset="2"/>
              <a:buChar char="§"/>
            </a:pP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African governments channel 4 % of government investments towards agriculture and agri-business </a:t>
            </a:r>
          </a:p>
          <a:p>
            <a:pPr lvl="0">
              <a:buClr>
                <a:srgbClr val="002060"/>
              </a:buClr>
              <a:buFont typeface="Wingdings" charset="2"/>
              <a:buChar char="§"/>
            </a:pP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Africa needs over USD $11billion in financing agriculture and agri-business</a:t>
            </a:r>
            <a:endParaRPr lang="es-ES_tradnl" sz="2800" dirty="0"/>
          </a:p>
        </p:txBody>
      </p:sp>
      <p:sp>
        <p:nvSpPr>
          <p:cNvPr id="9" name="Rectángulo 8"/>
          <p:cNvSpPr/>
          <p:nvPr/>
        </p:nvSpPr>
        <p:spPr>
          <a:xfrm>
            <a:off x="-609600" y="638465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0" algn="just">
              <a:spcAft>
                <a:spcPts val="0"/>
              </a:spcAft>
            </a:pPr>
            <a:r>
              <a:rPr lang="en-US" sz="1000" b="1" dirty="0">
                <a:latin typeface="Times New Roman" charset="0"/>
                <a:ea typeface="Times New Roman" charset="0"/>
              </a:rPr>
              <a:t>Source</a:t>
            </a:r>
            <a:r>
              <a:rPr lang="en-US" sz="1000" dirty="0">
                <a:latin typeface="Times New Roman" charset="0"/>
                <a:ea typeface="Times New Roman" charset="0"/>
              </a:rPr>
              <a:t>: World Bank and documents from Central Banks of Côte d’Ivoire, Ghana.   Nigeria, and Sierra Leone.</a:t>
            </a:r>
            <a:endParaRPr lang="es-ES_tradnl" sz="1000" dirty="0">
              <a:latin typeface="Times New Roman" charset="0"/>
              <a:ea typeface="Times New Roman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369" y="4787152"/>
            <a:ext cx="1564771" cy="156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35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365" y="5025148"/>
            <a:ext cx="1326775" cy="13267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/>
            </a:r>
            <a:br>
              <a:rPr lang="es-ES_tradnl" dirty="0"/>
            </a:br>
            <a:r>
              <a:rPr lang="en-US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Share of Agriculture in Total Lending and GDP</a:t>
            </a:r>
            <a:r>
              <a:rPr lang="es-ES_tradnl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in Selected Countries</a:t>
            </a:r>
            <a:endParaRPr lang="es-ES_tradnl" dirty="0"/>
          </a:p>
        </p:txBody>
      </p:sp>
      <p:graphicFrame>
        <p:nvGraphicFramePr>
          <p:cNvPr id="4" name="Chart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702292"/>
              </p:ext>
            </p:extLst>
          </p:nvPr>
        </p:nvGraphicFramePr>
        <p:xfrm>
          <a:off x="1096963" y="1846263"/>
          <a:ext cx="9732402" cy="3891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ángulo 4"/>
          <p:cNvSpPr/>
          <p:nvPr/>
        </p:nvSpPr>
        <p:spPr>
          <a:xfrm>
            <a:off x="251010" y="5977891"/>
            <a:ext cx="119409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algn="just">
              <a:spcAft>
                <a:spcPts val="0"/>
              </a:spcAft>
            </a:pPr>
            <a:r>
              <a:rPr lang="en-US" sz="1400" b="1" dirty="0">
                <a:latin typeface="Times New Roman" charset="0"/>
                <a:ea typeface="Times New Roman" charset="0"/>
              </a:rPr>
              <a:t>Source</a:t>
            </a:r>
            <a:r>
              <a:rPr lang="en-US" sz="1400" dirty="0">
                <a:latin typeface="Times New Roman" charset="0"/>
                <a:ea typeface="Times New Roman" charset="0"/>
              </a:rPr>
              <a:t>: World Bank and documents from Central Banks of Côte d’Ivoire, Ghana.   Nigeria, and Sierra Leone.</a:t>
            </a:r>
          </a:p>
          <a:p>
            <a:endParaRPr lang="es-ES_tradnl" sz="1400" dirty="0"/>
          </a:p>
          <a:p>
            <a:r>
              <a:rPr lang="en-US" sz="1400" dirty="0"/>
              <a:t>World Bank. (2016). </a:t>
            </a:r>
            <a:r>
              <a:rPr lang="en-US" sz="1400" i="1" dirty="0"/>
              <a:t>Financing Agribusiness in Sub-Saharan Africa: Opportunities, Challenges and Investment Models.</a:t>
            </a:r>
            <a:r>
              <a:rPr lang="en-US" sz="1400" dirty="0"/>
              <a:t> </a:t>
            </a:r>
            <a:r>
              <a:rPr lang="es-ES" sz="1400" dirty="0"/>
              <a:t>Washington DC: </a:t>
            </a:r>
            <a:r>
              <a:rPr lang="es-ES" sz="1400" dirty="0" err="1"/>
              <a:t>The</a:t>
            </a:r>
            <a:r>
              <a:rPr lang="es-ES" sz="1400" dirty="0"/>
              <a:t> </a:t>
            </a:r>
            <a:r>
              <a:rPr lang="es-ES" sz="1400" dirty="0" err="1"/>
              <a:t>World</a:t>
            </a:r>
            <a:r>
              <a:rPr lang="es-ES" sz="1400" dirty="0"/>
              <a:t> Bank </a:t>
            </a:r>
            <a:r>
              <a:rPr lang="es-ES" sz="1400" dirty="0" err="1"/>
              <a:t>Group</a:t>
            </a:r>
            <a:endParaRPr lang="es-ES_tradnl" sz="1400" dirty="0"/>
          </a:p>
          <a:p>
            <a:pPr marL="1371600" algn="just">
              <a:spcAft>
                <a:spcPts val="0"/>
              </a:spcAft>
            </a:pPr>
            <a:endParaRPr lang="es-ES_tradnl" dirty="0"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800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8364" y="273050"/>
            <a:ext cx="10443557" cy="1286160"/>
          </a:xfrm>
        </p:spPr>
        <p:txBody>
          <a:bodyPr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s-ES_tradnl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MULTI-PRONG APPROACH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5" r="-1" b="-1"/>
          <a:stretch/>
        </p:blipFill>
        <p:spPr>
          <a:xfrm>
            <a:off x="11082535" y="5338246"/>
            <a:ext cx="938772" cy="967962"/>
          </a:xfrm>
          <a:prstGeom prst="rect">
            <a:avLst/>
          </a:prstGeom>
        </p:spPr>
      </p:pic>
      <p:graphicFrame>
        <p:nvGraphicFramePr>
          <p:cNvPr id="130" name="Marcador de contenido 4"/>
          <p:cNvGraphicFramePr>
            <a:graphicFrameLocks/>
          </p:cNvGraphicFramePr>
          <p:nvPr>
            <p:extLst/>
          </p:nvPr>
        </p:nvGraphicFramePr>
        <p:xfrm>
          <a:off x="320675" y="2033035"/>
          <a:ext cx="11728175" cy="4045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89" name="Picture 7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1275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" name="Picture 9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52388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" name="Picture 53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39688"/>
            <a:ext cx="220663" cy="18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8" name="Picture 5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2388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6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39688"/>
            <a:ext cx="223838" cy="20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" name="Picture 53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41275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" name="Picture 144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30163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3" name="Picture 5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41275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0" name="Picture 9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41275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" name="Picture 8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44450"/>
            <a:ext cx="223838" cy="20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0" name="Picture 5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41275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7" name="Picture 9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52388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7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2863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6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1275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2" name="Picture 8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1275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1" name="Picture 8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52388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0" name="Picture 8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50800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7" name="Picture 144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0163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7" name="Picture 8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41275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2" name="Picture 5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41275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" name="Picture 8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39688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3" name="Picture 7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41275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7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38100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4" name="Picture 144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30163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3" name="Picture 144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30163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4" name="Picture 8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52388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3" name="Picture 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1275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4" name="Picture 8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1275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1" name="Picture 7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2863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6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50800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" name="Picture 144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0163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" name="Picture 5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1275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3" name="Picture 8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52388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7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82550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420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8364" y="0"/>
            <a:ext cx="10795165" cy="1099930"/>
          </a:xfrm>
        </p:spPr>
        <p:txBody>
          <a:bodyPr anchor="b">
            <a:noAutofit/>
          </a:bodyPr>
          <a:lstStyle/>
          <a:p>
            <a:pPr>
              <a:lnSpc>
                <a:spcPct val="80000"/>
              </a:lnSpc>
            </a:pPr>
            <a:r>
              <a:rPr lang="es-ES_tradnl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Adequate</a:t>
            </a:r>
            <a:r>
              <a:rPr lang="es-ES_tradnl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_tradnl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policy</a:t>
            </a:r>
            <a:r>
              <a:rPr lang="es-ES_tradnl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to </a:t>
            </a:r>
            <a:r>
              <a:rPr lang="es-ES_tradnl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ensure</a:t>
            </a:r>
            <a:r>
              <a:rPr lang="es-ES_tradnl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_tradnl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efficiency</a:t>
            </a:r>
            <a:r>
              <a:rPr lang="es-ES_tradnl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of </a:t>
            </a:r>
            <a:r>
              <a:rPr lang="es-ES_tradnl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financial</a:t>
            </a:r>
            <a:endParaRPr lang="es-ES_tradnl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130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2754583"/>
              </p:ext>
            </p:extLst>
          </p:nvPr>
        </p:nvGraphicFramePr>
        <p:xfrm>
          <a:off x="320675" y="1228540"/>
          <a:ext cx="11728175" cy="4867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05" name="Picture 9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52388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" name="Picture 53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39688"/>
            <a:ext cx="220663" cy="18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8" name="Picture 5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2388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6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39688"/>
            <a:ext cx="223838" cy="20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" name="Picture 5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41275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" name="Picture 144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30163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3" name="Picture 5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41275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0" name="Picture 9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41275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" name="Picture 8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44450"/>
            <a:ext cx="223838" cy="20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0" name="Picture 5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41275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7" name="Picture 9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52388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7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2863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6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1275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2" name="Picture 8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1275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1" name="Picture 8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52388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0" name="Picture 8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50800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7" name="Picture 144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0163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7" name="Picture 8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41275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2" name="Picture 5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41275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" name="Picture 8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39688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3" name="Picture 7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41275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7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38100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4" name="Picture 144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30163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3" name="Picture 144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30163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4" name="Picture 8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52388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3" name="Picture 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1275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4" name="Picture 8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1275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1" name="Picture 7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2863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6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50800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" name="Picture 14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0163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" name="Picture 5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1275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3" name="Picture 8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52388"/>
            <a:ext cx="222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153" y="5078936"/>
            <a:ext cx="1272987" cy="127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57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369" y="4787152"/>
            <a:ext cx="1564771" cy="156477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394977"/>
            <a:ext cx="10557445" cy="1450757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III. THE OPPORTUNITIES FOR AGRICULTURE &amp; AGRIBUSINESS OFFERED THROUGH TRADE</a:t>
            </a:r>
            <a:endParaRPr lang="es-ES_tradnl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2078207"/>
            <a:ext cx="10058400" cy="4384585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GB" sz="2800" dirty="0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Regional Trade has the potential to facilitate entry for small producers seeking to participate in regional food and agricultural trade </a:t>
            </a:r>
          </a:p>
          <a:p>
            <a:pPr marL="742950" lvl="1" indent="-28575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dirty="0">
                <a:latin typeface="Times New Roman" charset="0"/>
                <a:ea typeface="Times New Roman" charset="0"/>
                <a:cs typeface="Times New Roman" charset="0"/>
              </a:rPr>
              <a:t>Integration can expand intra-African trade from 10.2 % to 15.5 % between 2010 to 2022 if implemented in conjunction with trade facilitation</a:t>
            </a:r>
          </a:p>
          <a:p>
            <a:pPr marL="742950" lvl="1" indent="-28575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Increased access to African markets:</a:t>
            </a:r>
          </a:p>
          <a:p>
            <a:pPr marL="1200150" lvl="2" indent="-28575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Helps level the playing field between African producers as well as foster transnational agro-business firms </a:t>
            </a:r>
          </a:p>
          <a:p>
            <a:pPr marL="1200150" lvl="2" indent="-28575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Enables and provides the environment for farmers to diversify beyond low-income household production</a:t>
            </a:r>
          </a:p>
          <a:p>
            <a:pPr marL="0" indent="0">
              <a:spcBef>
                <a:spcPts val="0"/>
              </a:spcBef>
              <a:buSzPct val="25000"/>
              <a:buNone/>
            </a:pPr>
            <a:endParaRPr lang="en-GB" b="1" dirty="0">
              <a:solidFill>
                <a:sysClr val="windowText" lastClr="000000"/>
              </a:solidFill>
              <a:latin typeface="Times New Roman" charset="0"/>
              <a:ea typeface="Times New Roman" charset="0"/>
              <a:cs typeface="Times New Roman" charset="0"/>
              <a:sym typeface="Times New Roman"/>
            </a:endParaRPr>
          </a:p>
          <a:p>
            <a:pPr marL="0" lvl="0" indent="0">
              <a:spcBef>
                <a:spcPts val="0"/>
              </a:spcBef>
              <a:buSzPct val="25000"/>
              <a:buNone/>
            </a:pPr>
            <a:endParaRPr lang="en-GB" dirty="0">
              <a:solidFill>
                <a:sysClr val="windowText" lastClr="000000"/>
              </a:solidFill>
              <a:latin typeface="Times New Roman" charset="0"/>
              <a:ea typeface="Times New Roman" charset="0"/>
              <a:cs typeface="Times New Roman" charset="0"/>
              <a:sym typeface="Times New Roman"/>
            </a:endParaRPr>
          </a:p>
          <a:p>
            <a:pPr marL="0" lvl="0" indent="0">
              <a:spcBef>
                <a:spcPts val="0"/>
              </a:spcBef>
              <a:buSzPct val="25000"/>
              <a:buNone/>
            </a:pPr>
            <a:endParaRPr lang="en-GB" dirty="0">
              <a:solidFill>
                <a:sysClr val="windowText" lastClr="000000"/>
              </a:solidFill>
              <a:latin typeface="Times New Roman" charset="0"/>
              <a:ea typeface="Times New Roman" charset="0"/>
              <a:cs typeface="Times New Roman" charset="0"/>
              <a:sym typeface="Times New Roman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GB" sz="2800" dirty="0">
              <a:solidFill>
                <a:schemeClr val="dk1"/>
              </a:solidFill>
              <a:latin typeface="Times New Roman" charset="0"/>
              <a:ea typeface="Times New Roman" charset="0"/>
              <a:cs typeface="Times New Roman" charset="0"/>
              <a:sym typeface="Times New Roman"/>
            </a:endParaRP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1349631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IEG Basic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1929</TotalTime>
  <Words>956</Words>
  <Application>Microsoft Macintosh PowerPoint</Application>
  <PresentationFormat>Panorámica</PresentationFormat>
  <Paragraphs>92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Times</vt:lpstr>
      <vt:lpstr>Times New Roman</vt:lpstr>
      <vt:lpstr>Wingdings</vt:lpstr>
      <vt:lpstr>굴림</vt:lpstr>
      <vt:lpstr>Retrospección</vt:lpstr>
      <vt:lpstr>Value Chains and Agribusiness Development: Trends and Opportunities in Africa</vt:lpstr>
      <vt:lpstr>I Introduction: Looking back and into the future</vt:lpstr>
      <vt:lpstr>I. Introduction: Significant market potential, particularly at regional level</vt:lpstr>
      <vt:lpstr>Food Market in Sub-Saharan Africa to explode</vt:lpstr>
      <vt:lpstr>II. ADDRESS THE FINANCING GAP</vt:lpstr>
      <vt:lpstr> Share of Agriculture in Total Lending and GDP in Selected Countries</vt:lpstr>
      <vt:lpstr>MULTI-PRONG APPROACH</vt:lpstr>
      <vt:lpstr>Adequate policy to ensure efficiency of financial</vt:lpstr>
      <vt:lpstr>III. THE OPPORTUNITIES FOR AGRICULTURE &amp; AGRIBUSINESS OFFERED THROUGH TRADE</vt:lpstr>
      <vt:lpstr>III. THE OPPORTUNITIES FOR AGRICULTURE &amp; AGRIBUSINESS OFFERED THROUGH TRADE</vt:lpstr>
      <vt:lpstr>IV. CONCLUSIONS: AMENDMENTS TO THE BACKGROUND SECTION</vt:lpstr>
      <vt:lpstr>IV. CONCLUSIONS: AMENDEMENT TO POLICY OPTIONS SECTION</vt:lpstr>
      <vt:lpstr>IV. CONCLUSIONS: AMENDEMENT TO POLICY OPTIONS SECTION</vt:lpstr>
      <vt:lpstr>Presentación de PowerPoint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Strengthening Value Chains and Agribusiness development: The Role of Financing</dc:title>
  <dc:creator>Patricia Njinkeu</dc:creator>
  <cp:lastModifiedBy>Patricia Njinkeu</cp:lastModifiedBy>
  <cp:revision>116</cp:revision>
  <dcterms:created xsi:type="dcterms:W3CDTF">2017-02-18T12:09:11Z</dcterms:created>
  <dcterms:modified xsi:type="dcterms:W3CDTF">2017-04-14T08:49:00Z</dcterms:modified>
</cp:coreProperties>
</file>