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85" r:id="rId5"/>
    <p:sldId id="265" r:id="rId6"/>
    <p:sldId id="266" r:id="rId7"/>
    <p:sldId id="284" r:id="rId8"/>
    <p:sldId id="295" r:id="rId9"/>
    <p:sldId id="296" r:id="rId10"/>
    <p:sldId id="277" r:id="rId11"/>
    <p:sldId id="297" r:id="rId12"/>
    <p:sldId id="278" r:id="rId13"/>
    <p:sldId id="279" r:id="rId14"/>
    <p:sldId id="281" r:id="rId15"/>
    <p:sldId id="286" r:id="rId16"/>
    <p:sldId id="289" r:id="rId17"/>
    <p:sldId id="290" r:id="rId18"/>
    <p:sldId id="291" r:id="rId19"/>
    <p:sldId id="292" r:id="rId20"/>
    <p:sldId id="293" r:id="rId21"/>
    <p:sldId id="29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kou" initials="SD" lastIdx="5" clrIdx="0">
    <p:extLst/>
  </p:cmAuthor>
  <p:cmAuthor id="2" name="Patricia Njinkeu" initials="P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14"/>
    <p:restoredTop sz="94671"/>
  </p:normalViewPr>
  <p:slideViewPr>
    <p:cSldViewPr snapToGrid="0" snapToObjects="1">
      <p:cViewPr varScale="1">
        <p:scale>
          <a:sx n="57" d="100"/>
          <a:sy n="57" d="100"/>
        </p:scale>
        <p:origin x="19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31T18:46:43.865" idx="4">
    <p:pos x="7075" y="370"/>
    <p:text>4. Optimization strategy of market access to be negociatiated by CFTA</p:text>
    <p:extLst mod="1"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95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790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14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145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688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330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BUILDING ON ATW2016 SESSIONS</a:t>
            </a:r>
            <a:endParaRPr dirty="0"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19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Economic Forum Enabling Trade Integration Index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Reducing supply chain barriers has a 6x larger effect on GDP and trade than removing tariffs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84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60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02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6334316"/>
            <a:ext cx="12192000" cy="66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100050" y="4455621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7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8"/>
            <a:ext cx="5759897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06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6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Shape 6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1097279" y="2582334"/>
            <a:ext cx="4937760" cy="3286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286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GB" sz="10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emf"/><Relationship Id="rId8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5" y="6334316"/>
            <a:ext cx="12191984" cy="66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5447071" y="4343400"/>
            <a:ext cx="5636106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803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5289753" y="639097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Times New Roman"/>
              <a:buNone/>
            </a:pPr>
            <a:r>
              <a:rPr lang="en-GB" sz="6600" b="1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Implementing Regional Trade Agreements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5289753" y="4455621"/>
            <a:ext cx="6269346" cy="1238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DOMINIQUE NJINKEU, Brussels February 3, 2017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17" y="4446446"/>
            <a:ext cx="8922969" cy="19020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sp>
        <p:nvSpPr>
          <p:cNvPr id="323" name="Shape 323"/>
          <p:cNvSpPr/>
          <p:nvPr/>
        </p:nvSpPr>
        <p:spPr>
          <a:xfrm>
            <a:off x="1800574" y="2512467"/>
            <a:ext cx="1941045" cy="936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106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and continental structures</a:t>
            </a:r>
          </a:p>
        </p:txBody>
      </p:sp>
      <p:sp>
        <p:nvSpPr>
          <p:cNvPr id="324" name="Shape 324"/>
          <p:cNvSpPr/>
          <p:nvPr/>
        </p:nvSpPr>
        <p:spPr>
          <a:xfrm>
            <a:off x="1800574" y="3499669"/>
            <a:ext cx="1941045" cy="936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106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Private sector , industry-specific and logistics</a:t>
            </a:r>
          </a:p>
        </p:txBody>
      </p:sp>
      <p:sp>
        <p:nvSpPr>
          <p:cNvPr id="325" name="Shape 325"/>
          <p:cNvSpPr/>
          <p:nvPr/>
        </p:nvSpPr>
        <p:spPr>
          <a:xfrm>
            <a:off x="1800574" y="4486869"/>
            <a:ext cx="1941045" cy="936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106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Research, training, civil society</a:t>
            </a:r>
          </a:p>
        </p:txBody>
      </p:sp>
      <p:sp>
        <p:nvSpPr>
          <p:cNvPr id="326" name="Shape 326"/>
          <p:cNvSpPr/>
          <p:nvPr/>
        </p:nvSpPr>
        <p:spPr>
          <a:xfrm>
            <a:off x="1800574" y="1525266"/>
            <a:ext cx="1941045" cy="936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106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Ministries: industry, trade, regional integration, agriculture, transport</a:t>
            </a:r>
          </a:p>
        </p:txBody>
      </p:sp>
      <p:sp>
        <p:nvSpPr>
          <p:cNvPr id="327" name="Shape 327"/>
          <p:cNvSpPr/>
          <p:nvPr/>
        </p:nvSpPr>
        <p:spPr>
          <a:xfrm>
            <a:off x="1800574" y="5474071"/>
            <a:ext cx="1941045" cy="936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106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Development partners</a:t>
            </a:r>
          </a:p>
        </p:txBody>
      </p:sp>
      <p:sp>
        <p:nvSpPr>
          <p:cNvPr id="333" name="Shape 333"/>
          <p:cNvSpPr/>
          <p:nvPr/>
        </p:nvSpPr>
        <p:spPr>
          <a:xfrm>
            <a:off x="3745928" y="1538109"/>
            <a:ext cx="876005" cy="1913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30107"/>
                </a:lnTo>
                <a:lnTo>
                  <a:pt x="120000" y="58924"/>
                </a:lnTo>
                <a:lnTo>
                  <a:pt x="1643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A5A5A5">
              <a:alpha val="49803"/>
            </a:srgbClr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58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826727" y="1208388"/>
            <a:ext cx="1905754" cy="329721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78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566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Stakeholders</a:t>
            </a:r>
            <a:endParaRPr lang="en-GB" sz="1566" b="1" cap="none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4492692" y="1236099"/>
            <a:ext cx="5908794" cy="329721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78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566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Three levels </a:t>
            </a:r>
            <a:r>
              <a:rPr lang="en-GB" sz="1566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of implementation support</a:t>
            </a:r>
            <a:endParaRPr lang="en-GB" sz="1566" b="1" cap="none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6232457" y="1901407"/>
            <a:ext cx="4338126" cy="1426275"/>
          </a:xfrm>
          <a:prstGeom prst="rect">
            <a:avLst/>
          </a:prstGeom>
          <a:noFill/>
          <a:ln>
            <a:noFill/>
          </a:ln>
        </p:spPr>
        <p:txBody>
          <a:bodyPr lIns="90400" tIns="45200" rIns="90400" bIns="45200" anchor="t" anchorCtr="0">
            <a:noAutofit/>
          </a:bodyPr>
          <a:lstStyle/>
          <a:p>
            <a:pPr marL="413906" indent="-172605">
              <a:spcBef>
                <a:spcPts val="265"/>
              </a:spcBef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Share </a:t>
            </a:r>
            <a:r>
              <a:rPr lang="en-GB" sz="1106" b="1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lessons and best practices</a:t>
            </a:r>
          </a:p>
          <a:p>
            <a:pPr marL="413905" marR="0" lvl="1" indent="-172605" algn="l" rtl="0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</a:t>
            </a: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nalytical support to explore </a:t>
            </a:r>
            <a:r>
              <a:rPr lang="en-GB" sz="1106" b="1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costs and benefits of process re-engineering</a:t>
            </a:r>
          </a:p>
          <a:p>
            <a:pPr marL="413906" marR="0" lvl="1" indent="-172605" algn="l" rtl="0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-"/>
            </a:pPr>
            <a:r>
              <a:rPr lang="en-GB" sz="1106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Advisory support for mainstreaming in development agenda</a:t>
            </a:r>
          </a:p>
          <a:p>
            <a:pPr marL="413906" marR="0" lvl="1" indent="-172605" algn="l" rtl="0">
              <a:spcBef>
                <a:spcPts val="265"/>
              </a:spcBef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Facilitate </a:t>
            </a:r>
            <a:r>
              <a:rPr lang="en-GB" sz="1106" b="1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private sector involvement </a:t>
            </a: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and industry-specific expertise sharing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6531564" y="4975568"/>
            <a:ext cx="4151386" cy="1189287"/>
          </a:xfrm>
          <a:prstGeom prst="rect">
            <a:avLst/>
          </a:prstGeom>
          <a:noFill/>
          <a:ln>
            <a:noFill/>
          </a:ln>
        </p:spPr>
        <p:txBody>
          <a:bodyPr lIns="90400" tIns="45200" rIns="90400" bIns="45200" anchor="t" anchorCtr="0">
            <a:noAutofit/>
          </a:bodyPr>
          <a:lstStyle/>
          <a:p>
            <a:pPr marL="413906" marR="0" lvl="1" indent="-1726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Perform a </a:t>
            </a:r>
            <a:r>
              <a:rPr lang="en-GB" sz="1106" b="1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detailed diagnostic</a:t>
            </a: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to inform industry focus, definition of initiatives, and resource allocation</a:t>
            </a:r>
          </a:p>
          <a:p>
            <a:pPr marL="413906" marR="0" lvl="1" indent="-172605" algn="l" rtl="0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Oversee </a:t>
            </a:r>
            <a:r>
              <a:rPr lang="en-GB" sz="1106" b="1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day-to-day project management, </a:t>
            </a: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ensuring timely progress against goals</a:t>
            </a:r>
          </a:p>
          <a:p>
            <a:pPr marL="413906" marR="0" lvl="1" indent="-172605" algn="l" rtl="0">
              <a:spcBef>
                <a:spcPts val="265"/>
              </a:spcBef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Ensure a smooth </a:t>
            </a:r>
            <a:r>
              <a:rPr lang="en-GB" sz="1106" b="1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change management process </a:t>
            </a: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across various stakeholders</a:t>
            </a:r>
          </a:p>
        </p:txBody>
      </p:sp>
      <p:sp>
        <p:nvSpPr>
          <p:cNvPr id="332" name="Shape 332"/>
          <p:cNvSpPr/>
          <p:nvPr/>
        </p:nvSpPr>
        <p:spPr>
          <a:xfrm>
            <a:off x="4586432" y="1920343"/>
            <a:ext cx="1739766" cy="936000"/>
          </a:xfrm>
          <a:prstGeom prst="rect">
            <a:avLst/>
          </a:prstGeom>
          <a:solidFill>
            <a:srgbClr val="003974"/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382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High-level support and coordination</a:t>
            </a:r>
          </a:p>
        </p:txBody>
      </p:sp>
      <p:sp>
        <p:nvSpPr>
          <p:cNvPr id="334" name="Shape 334"/>
          <p:cNvSpPr/>
          <p:nvPr/>
        </p:nvSpPr>
        <p:spPr>
          <a:xfrm rot="5400000">
            <a:off x="3338401" y="4968862"/>
            <a:ext cx="1863133" cy="1049843"/>
          </a:xfrm>
          <a:prstGeom prst="triangle">
            <a:avLst>
              <a:gd name="adj" fmla="val 50000"/>
            </a:avLst>
          </a:prstGeom>
          <a:solidFill>
            <a:srgbClr val="A5A5A5">
              <a:alpha val="56862"/>
            </a:srgbClr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58">
              <a:solidFill>
                <a:schemeClr val="lt1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4621933" y="5066585"/>
            <a:ext cx="1739766" cy="936000"/>
          </a:xfrm>
          <a:prstGeom prst="rect">
            <a:avLst/>
          </a:prstGeom>
          <a:solidFill>
            <a:srgbClr val="003974"/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382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Deep national implementation</a:t>
            </a:r>
          </a:p>
        </p:txBody>
      </p:sp>
      <p:sp>
        <p:nvSpPr>
          <p:cNvPr id="336" name="Shape 336"/>
          <p:cNvSpPr/>
          <p:nvPr/>
        </p:nvSpPr>
        <p:spPr>
          <a:xfrm>
            <a:off x="4383580" y="2089929"/>
            <a:ext cx="300129" cy="359999"/>
          </a:xfrm>
          <a:prstGeom prst="ellipse">
            <a:avLst/>
          </a:prstGeom>
          <a:solidFill>
            <a:schemeClr val="accent3"/>
          </a:solidFill>
          <a:ln w="15875" cap="flat" cmpd="sng">
            <a:solidFill>
              <a:srgbClr val="1D8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1</a:t>
            </a:r>
          </a:p>
        </p:txBody>
      </p:sp>
      <p:sp>
        <p:nvSpPr>
          <p:cNvPr id="337" name="Shape 337"/>
          <p:cNvSpPr/>
          <p:nvPr/>
        </p:nvSpPr>
        <p:spPr>
          <a:xfrm>
            <a:off x="4383580" y="5354586"/>
            <a:ext cx="352917" cy="359999"/>
          </a:xfrm>
          <a:prstGeom prst="ellipse">
            <a:avLst/>
          </a:prstGeom>
          <a:solidFill>
            <a:schemeClr val="accent3"/>
          </a:solidFill>
          <a:ln w="15875" cap="flat" cmpd="sng">
            <a:solidFill>
              <a:srgbClr val="1D8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3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1826727" y="207123"/>
            <a:ext cx="8433822" cy="834432"/>
          </a:xfrm>
          <a:prstGeom prst="rect">
            <a:avLst/>
          </a:prstGeom>
          <a:noFill/>
          <a:ln>
            <a:noFill/>
          </a:ln>
        </p:spPr>
        <p:txBody>
          <a:bodyPr lIns="81125" tIns="40550" rIns="81125" bIns="40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800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IV.C. Multi-stakeholders coalition to achieve concrete and measurable results</a:t>
            </a:r>
          </a:p>
        </p:txBody>
      </p:sp>
      <p:sp>
        <p:nvSpPr>
          <p:cNvPr id="339" name="Shape 339"/>
          <p:cNvSpPr/>
          <p:nvPr/>
        </p:nvSpPr>
        <p:spPr>
          <a:xfrm>
            <a:off x="4602034" y="4829959"/>
            <a:ext cx="6131400" cy="1426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2100" tIns="42100" rIns="42100" bIns="42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43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23" name="Shape 334"/>
          <p:cNvSpPr/>
          <p:nvPr/>
        </p:nvSpPr>
        <p:spPr>
          <a:xfrm rot="5400000">
            <a:off x="3350968" y="3518609"/>
            <a:ext cx="1863133" cy="1049843"/>
          </a:xfrm>
          <a:prstGeom prst="triangle">
            <a:avLst>
              <a:gd name="adj" fmla="val 50000"/>
            </a:avLst>
          </a:prstGeom>
          <a:solidFill>
            <a:srgbClr val="A5A5A5">
              <a:alpha val="56862"/>
            </a:srgbClr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58">
              <a:solidFill>
                <a:schemeClr val="lt1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19" name="Shape 330"/>
          <p:cNvSpPr txBox="1"/>
          <p:nvPr/>
        </p:nvSpPr>
        <p:spPr>
          <a:xfrm>
            <a:off x="6531564" y="3589011"/>
            <a:ext cx="4244756" cy="891445"/>
          </a:xfrm>
          <a:prstGeom prst="rect">
            <a:avLst/>
          </a:prstGeom>
          <a:noFill/>
          <a:ln>
            <a:noFill/>
          </a:ln>
        </p:spPr>
        <p:txBody>
          <a:bodyPr lIns="90400" tIns="45200" rIns="90400" bIns="45200" anchor="t" anchorCtr="0">
            <a:noAutofit/>
          </a:bodyPr>
          <a:lstStyle/>
          <a:p>
            <a:pPr marL="413906" lvl="1" indent="-172605"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Development </a:t>
            </a:r>
            <a:r>
              <a:rPr lang="en-GB" sz="1106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of sector strategies </a:t>
            </a: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for production and trade</a:t>
            </a:r>
          </a:p>
          <a:p>
            <a:pPr marL="413906" lvl="1" indent="-172605">
              <a:spcBef>
                <a:spcPts val="265"/>
              </a:spcBef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Innovative ideas to </a:t>
            </a:r>
            <a:r>
              <a:rPr lang="en-GB" sz="1106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dismantle NTB</a:t>
            </a:r>
          </a:p>
          <a:p>
            <a:pPr marL="413906" lvl="1" indent="-172605">
              <a:spcBef>
                <a:spcPts val="265"/>
              </a:spcBef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US" sz="1106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Build and sustain coalitions </a:t>
            </a:r>
            <a:r>
              <a:rPr lang="en-US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for trade development</a:t>
            </a:r>
            <a:endParaRPr lang="en-GB" sz="1106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413906" lvl="1" indent="-172605">
              <a:spcBef>
                <a:spcPts val="265"/>
              </a:spcBef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Training and capacity development to </a:t>
            </a:r>
            <a:r>
              <a:rPr lang="en-GB" sz="1106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harness opportunities</a:t>
            </a:r>
          </a:p>
        </p:txBody>
      </p:sp>
      <p:sp>
        <p:nvSpPr>
          <p:cNvPr id="20" name="Shape 332"/>
          <p:cNvSpPr/>
          <p:nvPr/>
        </p:nvSpPr>
        <p:spPr>
          <a:xfrm>
            <a:off x="4586432" y="3589011"/>
            <a:ext cx="1739766" cy="936000"/>
          </a:xfrm>
          <a:prstGeom prst="rect">
            <a:avLst/>
          </a:prstGeom>
          <a:solidFill>
            <a:srgbClr val="003974"/>
          </a:solidFill>
          <a:ln>
            <a:noFill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382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Harness opportunity of regional and international trade</a:t>
            </a:r>
          </a:p>
        </p:txBody>
      </p:sp>
      <p:sp>
        <p:nvSpPr>
          <p:cNvPr id="22" name="Shape 336"/>
          <p:cNvSpPr/>
          <p:nvPr/>
        </p:nvSpPr>
        <p:spPr>
          <a:xfrm>
            <a:off x="4436368" y="3841225"/>
            <a:ext cx="300129" cy="359999"/>
          </a:xfrm>
          <a:prstGeom prst="ellipse">
            <a:avLst/>
          </a:prstGeom>
          <a:solidFill>
            <a:schemeClr val="accent3"/>
          </a:solidFill>
          <a:ln w="15875" cap="flat" cmpd="sng">
            <a:solidFill>
              <a:srgbClr val="1D8F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400" tIns="45200" rIns="90400" bIns="452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2</a:t>
            </a:r>
          </a:p>
        </p:txBody>
      </p:sp>
      <p:pic>
        <p:nvPicPr>
          <p:cNvPr id="26" name="Shape 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52815" y="5126878"/>
            <a:ext cx="1256364" cy="117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nimBg="1"/>
      <p:bldP spid="324" grpId="0" animBg="1"/>
      <p:bldP spid="325" grpId="0" animBg="1"/>
      <p:bldP spid="326" grpId="0" animBg="1"/>
      <p:bldP spid="327" grpId="0" animBg="1"/>
      <p:bldP spid="333" grpId="0" animBg="1"/>
      <p:bldP spid="328" grpId="0" animBg="1"/>
      <p:bldP spid="329" grpId="0" animBg="1"/>
      <p:bldP spid="330" grpId="0"/>
      <p:bldP spid="331" grpId="0"/>
      <p:bldP spid="332" grpId="0" animBg="1"/>
      <p:bldP spid="334" grpId="0" animBg="1"/>
      <p:bldP spid="335" grpId="0" animBg="1"/>
      <p:bldP spid="336" grpId="0" animBg="1"/>
      <p:bldP spid="337" grpId="0" animBg="1"/>
      <p:bldP spid="339" grpId="0" animBg="1"/>
      <p:bldP spid="23" grpId="0" animBg="1"/>
      <p:bldP spid="19" grpId="0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 idx="4294967295"/>
          </p:nvPr>
        </p:nvSpPr>
        <p:spPr>
          <a:xfrm>
            <a:off x="2844800" y="2183872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VI. CONCLUSION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230607" y="-86871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24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IV.D HARNESSING POTENTIAL IN </a:t>
            </a:r>
            <a:r>
              <a:rPr lang="en-GB" sz="3240" b="1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MARKET</a:t>
            </a:r>
            <a:r>
              <a:rPr lang="en-GB" sz="4320" b="1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1941564" y="1542244"/>
            <a:ext cx="3990628" cy="33783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CONTEXT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6259807" y="1520541"/>
            <a:ext cx="3990628" cy="33783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SPECIFIC SECTOR GAPS</a:t>
            </a:r>
          </a:p>
        </p:txBody>
      </p:sp>
      <p:sp>
        <p:nvSpPr>
          <p:cNvPr id="347" name="Shape 347"/>
          <p:cNvSpPr/>
          <p:nvPr/>
        </p:nvSpPr>
        <p:spPr>
          <a:xfrm>
            <a:off x="1941564" y="2217485"/>
            <a:ext cx="3990628" cy="154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Free movement area since 2000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New CET 2015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CFTA by 2017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Market regulation tools on the way (quality and standards, common code of investment, commercial defence etc.)</a:t>
            </a:r>
          </a:p>
          <a:p>
            <a:pPr marL="168195" marR="0" lvl="0" indent="-168195" algn="l" rtl="0">
              <a:spcBef>
                <a:spcPts val="531"/>
              </a:spcBef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Business climate improvement programs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1823030" y="3937825"/>
            <a:ext cx="3990628" cy="592971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GAP FOR </a:t>
            </a:r>
            <a:b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</a:b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MARKET</a:t>
            </a:r>
          </a:p>
        </p:txBody>
      </p:sp>
      <p:sp>
        <p:nvSpPr>
          <p:cNvPr id="349" name="Shape 349"/>
          <p:cNvSpPr/>
          <p:nvPr/>
        </p:nvSpPr>
        <p:spPr>
          <a:xfrm>
            <a:off x="1823030" y="4878074"/>
            <a:ext cx="3990628" cy="10714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Massive importation of manufactured products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Low level of regional industry.  Manufacturing industry accounted for a mere 7.36 % of the regional GDP of 2001. </a:t>
            </a:r>
          </a:p>
          <a:p>
            <a:pPr marL="168195" marR="0" lvl="0" indent="-168195" algn="l" rtl="0">
              <a:spcBef>
                <a:spcPts val="531"/>
              </a:spcBef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products unknown by big distributions and industry chains</a:t>
            </a:r>
          </a:p>
        </p:txBody>
      </p:sp>
      <p:sp>
        <p:nvSpPr>
          <p:cNvPr id="350" name="Shape 350"/>
          <p:cNvSpPr/>
          <p:nvPr/>
        </p:nvSpPr>
        <p:spPr>
          <a:xfrm>
            <a:off x="6278578" y="2044052"/>
            <a:ext cx="3990628" cy="20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Agric-based industry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Times New Roman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Palm Oil ;Poultry ; meat; Fisheries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Times New Roman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Sugar; Cereals; Cassava 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Light manufacturing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Times New Roman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Textile, apparel and leather products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Times New Roman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Furniture and equipment 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Times New Roman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Pharmaceutical and chemical products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Times New Roman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Fuel products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Times New Roman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Machines and automotive 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Heavy manufacturing</a:t>
            </a:r>
          </a:p>
          <a:p>
            <a:pPr marL="413906" marR="0" lvl="1" indent="-172605" algn="l" rtl="0">
              <a:spcBef>
                <a:spcPts val="221"/>
              </a:spcBef>
              <a:buClr>
                <a:schemeClr val="dk1"/>
              </a:buClr>
              <a:buSzPct val="102333"/>
              <a:buFont typeface="Times New Roman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Construction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6259807" y="4216751"/>
            <a:ext cx="3990628" cy="33783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NEEDS</a:t>
            </a:r>
          </a:p>
        </p:txBody>
      </p:sp>
      <p:sp>
        <p:nvSpPr>
          <p:cNvPr id="352" name="Shape 352"/>
          <p:cNvSpPr/>
          <p:nvPr/>
        </p:nvSpPr>
        <p:spPr>
          <a:xfrm>
            <a:off x="6278578" y="4624223"/>
            <a:ext cx="3990628" cy="1579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Develop the industry to feed the gap of regional needs in many sectors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Use the provisions of the Common External Tariff (CET) to promote strategic sectors on 5th and 4th tariff bands 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Times New Roman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Integrate the region within the global supply chain to feed the regional market  by contracting with main industry and distribution players </a:t>
            </a:r>
          </a:p>
          <a:p>
            <a:pPr marL="0" marR="0" lvl="0" indent="0" algn="l" rtl="0">
              <a:spcBef>
                <a:spcPts val="221"/>
              </a:spcBef>
              <a:buNone/>
            </a:pPr>
            <a:endParaRPr sz="921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8974342" y="2052531"/>
            <a:ext cx="1474272" cy="1475573"/>
          </a:xfrm>
          <a:prstGeom prst="wedgeRoundRectCallout">
            <a:avLst>
              <a:gd name="adj1" fmla="val -66474"/>
              <a:gd name="adj2" fmla="val -1475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2100" tIns="42100" rIns="42100" bIns="42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92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Additional opportunities may exist based on benefit of a regionally integrated market (e.g., Cocoa in a joint effort by Cote d’Ivoire, Ghana, Nigeria, and Cameroon) </a:t>
            </a:r>
          </a:p>
        </p:txBody>
      </p:sp>
      <p:pic>
        <p:nvPicPr>
          <p:cNvPr id="14" name="Shape 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98122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  <p:bldP spid="345" grpId="0" animBg="1"/>
      <p:bldP spid="346" grpId="0" animBg="1"/>
      <p:bldP spid="347" grpId="0"/>
      <p:bldP spid="348" grpId="0" animBg="1"/>
      <p:bldP spid="349" grpId="0"/>
      <p:bldP spid="350" grpId="0"/>
      <p:bldP spid="351" grpId="0" animBg="1"/>
      <p:bldP spid="352" grpId="0"/>
      <p:bldP spid="3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1125415" y="0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288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IV.D BENCHMARKING BASED ON ENABLING TRADE INTEGRATION INDEX TO HARNESS OPPORTUNITIES IN INTERNATIONAL MARKETS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1941564" y="1521897"/>
            <a:ext cx="3990628" cy="33783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CONTEXT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6363572" y="1521896"/>
            <a:ext cx="3990628" cy="33783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SPECIFIC SECTOR GAPS</a:t>
            </a:r>
          </a:p>
        </p:txBody>
      </p:sp>
      <p:sp>
        <p:nvSpPr>
          <p:cNvPr id="362" name="Shape 362"/>
          <p:cNvSpPr/>
          <p:nvPr/>
        </p:nvSpPr>
        <p:spPr>
          <a:xfrm>
            <a:off x="1941564" y="2043727"/>
            <a:ext cx="3990628" cy="195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Economic Partnership Agreement (EPA) negotiations concluded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Further opportunities are on their way e.g. US Congress expected to renew and improve the African Growth and Opportunity Act (AGOA)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More and more demand of products from China and emerging countries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WTO negotiations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rgbClr val="007BFF"/>
              </a:buClr>
              <a:buSzPct val="100000"/>
              <a:buFont typeface="Verdana"/>
              <a:buChar char="•"/>
            </a:pPr>
            <a:r>
              <a:rPr lang="en-GB" sz="1200" b="1" dirty="0">
                <a:solidFill>
                  <a:srgbClr val="007BF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Coherence</a:t>
            </a:r>
          </a:p>
          <a:p>
            <a:pPr marL="168195" marR="0" lvl="0" indent="-168195" algn="l" rtl="0">
              <a:spcBef>
                <a:spcPts val="531"/>
              </a:spcBef>
              <a:buClr>
                <a:schemeClr val="dk1"/>
              </a:buClr>
              <a:buFont typeface="Verdana"/>
              <a:buNone/>
            </a:pPr>
            <a:endParaRPr sz="1106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1941564" y="3891303"/>
            <a:ext cx="3990628" cy="592971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GAP FOR INTERNATIONAL MARKET</a:t>
            </a:r>
          </a:p>
        </p:txBody>
      </p:sp>
      <p:sp>
        <p:nvSpPr>
          <p:cNvPr id="364" name="Shape 364"/>
          <p:cNvSpPr/>
          <p:nvPr/>
        </p:nvSpPr>
        <p:spPr>
          <a:xfrm>
            <a:off x="1941564" y="4484274"/>
            <a:ext cx="3990628" cy="1880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Less than 12% of products processed before exportation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Low level of manufactured products exported to EU market under Cotonou Agreement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Low level of manufactured products exported to US market under AGOA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Regional manufactured products unknown by big distributions and industry chains</a:t>
            </a:r>
          </a:p>
          <a:p>
            <a:pPr marL="168195" marR="0" lvl="0" indent="-168195" algn="l" rtl="0">
              <a:spcBef>
                <a:spcPts val="531"/>
              </a:spcBef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No strategy to link bilateral trade agreements with industrialization through supply chain</a:t>
            </a:r>
          </a:p>
        </p:txBody>
      </p:sp>
      <p:sp>
        <p:nvSpPr>
          <p:cNvPr id="365" name="Shape 365"/>
          <p:cNvSpPr/>
          <p:nvPr/>
        </p:nvSpPr>
        <p:spPr>
          <a:xfrm>
            <a:off x="6363572" y="1941839"/>
            <a:ext cx="3990628" cy="3007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Agro industry transformation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Cashew 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Mango 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Shea butter 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Cocoa 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Rubber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Cotton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Wood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Other sectors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Textile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Furniture 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Construction 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Vehicles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Chemicals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Fuel, </a:t>
            </a:r>
          </a:p>
          <a:p>
            <a:pPr marL="413906" marR="0" lvl="1" indent="-172605" algn="l" rtl="0"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ct val="102333"/>
              <a:buFont typeface="Verdana"/>
              <a:buChar char="-"/>
            </a:pPr>
            <a:r>
              <a:rPr lang="en-GB" sz="921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Services</a:t>
            </a:r>
          </a:p>
          <a:p>
            <a:pPr marL="0" marR="0" lvl="0" indent="0" algn="l" rtl="0">
              <a:spcBef>
                <a:spcPts val="221"/>
              </a:spcBef>
              <a:buNone/>
            </a:pPr>
            <a:endParaRPr sz="921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6363572" y="4816401"/>
            <a:ext cx="3990628" cy="33783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NEEDS</a:t>
            </a:r>
          </a:p>
        </p:txBody>
      </p:sp>
      <p:sp>
        <p:nvSpPr>
          <p:cNvPr id="367" name="Shape 367"/>
          <p:cNvSpPr/>
          <p:nvPr/>
        </p:nvSpPr>
        <p:spPr>
          <a:xfrm>
            <a:off x="6363572" y="5217600"/>
            <a:ext cx="3990628" cy="898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Strategize  on market supply chain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Attract investment </a:t>
            </a:r>
          </a:p>
          <a:p>
            <a:pPr marL="168195" marR="0" lvl="0" indent="-168195" algn="l" rtl="0"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•"/>
            </a:pPr>
            <a:r>
              <a:rPr lang="en-GB" sz="1106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Attract big player of distribution and industry players</a:t>
            </a:r>
          </a:p>
          <a:p>
            <a:pPr marL="0" marR="0" lvl="0" indent="0" algn="l" rtl="0">
              <a:spcBef>
                <a:spcPts val="221"/>
              </a:spcBef>
              <a:buNone/>
            </a:pPr>
            <a:endParaRPr sz="921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</p:txBody>
      </p:sp>
      <p:pic>
        <p:nvPicPr>
          <p:cNvPr id="11" name="Shape 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5580" y="5079118"/>
            <a:ext cx="1175414" cy="117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  <p:bldP spid="360" grpId="0" animBg="1"/>
      <p:bldP spid="361" grpId="0" animBg="1"/>
      <p:bldP spid="362" grpId="0"/>
      <p:bldP spid="363" grpId="0" animBg="1"/>
      <p:bldP spid="364" grpId="0"/>
      <p:bldP spid="365" grpId="0"/>
      <p:bldP spid="366" grpId="0" animBg="1"/>
      <p:bldP spid="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-GB" sz="3600" dirty="0">
                <a:latin typeface="Times New Roman"/>
                <a:ea typeface="Times New Roman"/>
                <a:cs typeface="Times New Roman"/>
                <a:sym typeface="Times New Roman"/>
              </a:rPr>
              <a:t>OPTIMIZATION STRATEGY OF MARKET ACCESS TO BE NEGOTIATED BY CFTA</a:t>
            </a:r>
            <a:endParaRPr lang="en-GB" sz="3600" b="0" i="0" u="none" strike="noStrike" cap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Coherent trade policies for agro-based industrialization: EPA, WTO, AGO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unified and vibrant market</a:t>
            </a:r>
          </a:p>
          <a:p>
            <a:pPr marL="819150" marR="0" lvl="2" indent="-463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lphaLcPeriod"/>
            </a:pP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the regional programs</a:t>
            </a:r>
          </a:p>
          <a:p>
            <a:pPr marL="819150" marR="0" lvl="2" indent="-463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lphaLcPeriod"/>
            </a:pP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Dismantle intra-regional barriers: NTB monitoring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Proactively implement trade facilitation program; particularly prioritize value-chains where wealth can be created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 lang="en-GB" sz="2400" b="0" i="0" u="none" strike="noStrike" cap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1174" y="5045812"/>
            <a:ext cx="1175414" cy="117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4092574" y="4425200"/>
            <a:ext cx="6002498" cy="1902078"/>
          </a:xfrm>
          <a:prstGeom prst="rect">
            <a:avLst/>
          </a:prstGeom>
        </p:spPr>
      </p:pic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n-GB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429064" y="582050"/>
            <a:ext cx="3200399" cy="5706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GB" sz="32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major component of export activity and cross-border trade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GB" sz="32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fastest growing segments of the world economy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GB" sz="32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country-specific 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8178" y="1737358"/>
            <a:ext cx="7075598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1613" y="5264915"/>
            <a:ext cx="912970" cy="99033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4495298" y="-146269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LINKAGES TO OTHER 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ACTIVITIES AND TO EXPORTS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495298" y="6312039"/>
            <a:ext cx="9367519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Export of Value Added Database.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D = Domestic value-added; X = Export value-added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16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INPUT PENETRATION IN THE PRIMARY SECTORS IN GHANA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1846263"/>
            <a:ext cx="4938712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8237" y="1846263"/>
            <a:ext cx="4937124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462462" y="6410935"/>
            <a:ext cx="8501121" cy="42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1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Export of Value Added Database</a:t>
            </a:r>
          </a:p>
        </p:txBody>
      </p:sp>
    </p:spTree>
    <p:extLst>
      <p:ext uri="{BB962C8B-B14F-4D97-AF65-F5344CB8AC3E}">
        <p14:creationId xmlns:p14="http://schemas.microsoft.com/office/powerpoint/2010/main" val="41826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INPUT PENETRATION IN THE PRIMARY SECTORS IN GUINEA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1846263"/>
            <a:ext cx="4938712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8237" y="1846263"/>
            <a:ext cx="4937124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462462" y="6410935"/>
            <a:ext cx="8501121" cy="42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1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Export of Value Added Database</a:t>
            </a:r>
          </a:p>
        </p:txBody>
      </p:sp>
    </p:spTree>
    <p:extLst>
      <p:ext uri="{BB962C8B-B14F-4D97-AF65-F5344CB8AC3E}">
        <p14:creationId xmlns:p14="http://schemas.microsoft.com/office/powerpoint/2010/main" val="10444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INPUT PENETRATION IN THE PRIMARY SECTORS IN MADAGASCAR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1846263"/>
            <a:ext cx="4938712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8237" y="1846263"/>
            <a:ext cx="4937124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462462" y="6410935"/>
            <a:ext cx="8501121" cy="42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1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Export of Value Added Database</a:t>
            </a:r>
          </a:p>
        </p:txBody>
      </p:sp>
    </p:spTree>
    <p:extLst>
      <p:ext uri="{BB962C8B-B14F-4D97-AF65-F5344CB8AC3E}">
        <p14:creationId xmlns:p14="http://schemas.microsoft.com/office/powerpoint/2010/main" val="37000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INPUT PENETRATION IN THE PRIMARY SECTORS IN NIGERIA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1846263"/>
            <a:ext cx="4938712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8237" y="1846263"/>
            <a:ext cx="4937124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462462" y="6410935"/>
            <a:ext cx="8501121" cy="42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1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Export of Value Added Database</a:t>
            </a:r>
          </a:p>
        </p:txBody>
      </p:sp>
    </p:spTree>
    <p:extLst>
      <p:ext uri="{BB962C8B-B14F-4D97-AF65-F5344CB8AC3E}">
        <p14:creationId xmlns:p14="http://schemas.microsoft.com/office/powerpoint/2010/main" val="18619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9677" r="4" b="5"/>
          <a:stretch/>
        </p:blipFill>
        <p:spPr>
          <a:xfrm>
            <a:off x="8020570" y="1976687"/>
            <a:ext cx="3135108" cy="3471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48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6923290" cy="433493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romanUcPeriod"/>
            </a:pP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romanUcPeriod"/>
            </a:pP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 1: Huge opportunities in agriculture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romanUcPeriod"/>
            </a:pPr>
            <a:r>
              <a:rPr lang="en-GB" sz="2400" dirty="0">
                <a:latin typeface="Times New Roman"/>
                <a:ea typeface="Times New Roman"/>
                <a:cs typeface="Times New Roman"/>
                <a:sym typeface="Times New Roman"/>
              </a:rPr>
              <a:t>Message 2: </a:t>
            </a: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Opportunities hampered by borders</a:t>
            </a:r>
          </a:p>
          <a:p>
            <a:pPr marL="635508" marR="0" lvl="1" indent="-343408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lphaLcParenBoth"/>
            </a:pPr>
            <a:r>
              <a:rPr lang="en-GB" sz="2000" dirty="0">
                <a:latin typeface="Times New Roman"/>
                <a:ea typeface="Times New Roman"/>
                <a:cs typeface="Times New Roman"/>
                <a:sym typeface="Times New Roman"/>
              </a:rPr>
              <a:t>Harness t</a:t>
            </a:r>
            <a:r>
              <a:rPr lang="en-GB" sz="20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rade facilitation</a:t>
            </a:r>
          </a:p>
          <a:p>
            <a:pPr marL="635508" marR="0" lvl="1" indent="-34340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lphaLcParenBoth"/>
            </a:pPr>
            <a:r>
              <a:rPr lang="en-GB" sz="2000" dirty="0">
                <a:latin typeface="Times New Roman"/>
                <a:ea typeface="Times New Roman"/>
                <a:cs typeface="Times New Roman"/>
                <a:sym typeface="Times New Roman"/>
              </a:rPr>
              <a:t>Focus on t</a:t>
            </a:r>
            <a:r>
              <a:rPr lang="en-GB" sz="20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rade in services component of agricul</a:t>
            </a:r>
            <a:r>
              <a:rPr lang="en-GB" sz="2000" dirty="0">
                <a:latin typeface="Times New Roman"/>
                <a:ea typeface="Times New Roman"/>
                <a:cs typeface="Times New Roman"/>
                <a:sym typeface="Times New Roman"/>
              </a:rPr>
              <a:t>ture </a:t>
            </a:r>
          </a:p>
          <a:p>
            <a:pPr marL="635508" marR="0" lvl="1" indent="-343408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lphaLcParenBoth"/>
            </a:pPr>
            <a:r>
              <a:rPr lang="en-GB" sz="20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Empower</a:t>
            </a:r>
            <a:r>
              <a:rPr lang="en-GB" sz="2000" dirty="0">
                <a:latin typeface="Times New Roman"/>
                <a:ea typeface="Times New Roman"/>
                <a:cs typeface="Times New Roman"/>
                <a:sym typeface="Times New Roman"/>
              </a:rPr>
              <a:t> stakeholders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romanUcPeriod"/>
            </a:pPr>
            <a:r>
              <a:rPr lang="en-GB" sz="24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17" y="4446446"/>
            <a:ext cx="8922969" cy="1902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INPUT PENETRATION IN THE PRIMARY SECTORS IN SENEGAL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1846263"/>
            <a:ext cx="4938712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8237" y="1846263"/>
            <a:ext cx="4937124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462462" y="6410935"/>
            <a:ext cx="8501121" cy="42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1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Export of Value Added Database</a:t>
            </a:r>
          </a:p>
        </p:txBody>
      </p:sp>
    </p:spTree>
    <p:extLst>
      <p:ext uri="{BB962C8B-B14F-4D97-AF65-F5344CB8AC3E}">
        <p14:creationId xmlns:p14="http://schemas.microsoft.com/office/powerpoint/2010/main" val="5468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IV.C STAKEHOLDERS EMPOWERMENT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097279" y="2070816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Political economy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Research and training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GB" sz="280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Coalition building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7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INTRODUCTION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 agenda at the cross-road: CFTA +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3600" dirty="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pportunities offered by the free trade agreements at regional and continental level in Africa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3600" dirty="0">
                <a:latin typeface="Times New Roman"/>
                <a:ea typeface="Times New Roman"/>
                <a:cs typeface="Times New Roman"/>
                <a:sym typeface="Times New Roman"/>
              </a:rPr>
              <a:t>Harness </a:t>
            </a: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opportunities to increase market shares for value chain actors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Highlight the benefits for the agricultural and the service sector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0910" y="5141419"/>
            <a:ext cx="1175414" cy="117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17" y="4446446"/>
            <a:ext cx="8922969" cy="1902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17" y="4446446"/>
            <a:ext cx="8922969" cy="19020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IV. OPPORTUNITIES HAMPERED BY BORDERS</a:t>
            </a:r>
            <a:endParaRPr lang="es-ES_tradnl" dirty="0"/>
          </a:p>
        </p:txBody>
      </p:sp>
      <p:sp>
        <p:nvSpPr>
          <p:cNvPr id="6" name="Shape 137"/>
          <p:cNvSpPr/>
          <p:nvPr/>
        </p:nvSpPr>
        <p:spPr>
          <a:xfrm>
            <a:off x="1097278" y="2261062"/>
            <a:ext cx="4297682" cy="2752898"/>
          </a:xfrm>
          <a:prstGeom prst="ellipse">
            <a:avLst/>
          </a:prstGeom>
          <a:gradFill>
            <a:gsLst>
              <a:gs pos="0">
                <a:srgbClr val="91D9DF"/>
              </a:gs>
              <a:gs pos="45000">
                <a:srgbClr val="A3E0E5"/>
              </a:gs>
              <a:gs pos="100000">
                <a:srgbClr val="A9E9EE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en-GB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OPPORTUNITIES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13118" y="2346563"/>
            <a:ext cx="6096000" cy="26673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90000"/>
              </a:lnSpc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lang="en-GB" sz="3200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Focus on trade facilitation</a:t>
            </a:r>
          </a:p>
          <a:p>
            <a:pPr marL="457200" indent="-4572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lang="en-GB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Servicification</a:t>
            </a:r>
            <a:r>
              <a:rPr lang="en-GB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  <a:r>
              <a:rPr lang="en-GB" sz="3200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of agricultural production and trade</a:t>
            </a:r>
          </a:p>
          <a:p>
            <a:pPr marL="457200" lvl="0" indent="-4572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lang="en-GB" sz="3200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Stakeholders empowerment and coalition building</a:t>
            </a:r>
          </a:p>
        </p:txBody>
      </p:sp>
      <p:pic>
        <p:nvPicPr>
          <p:cNvPr id="9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3973" y="5358190"/>
            <a:ext cx="912970" cy="99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17" y="4446446"/>
            <a:ext cx="8922969" cy="1902078"/>
          </a:xfrm>
          <a:prstGeom prst="rect">
            <a:avLst/>
          </a:prstGeom>
        </p:spPr>
      </p:pic>
      <p:sp>
        <p:nvSpPr>
          <p:cNvPr id="203" name="Shape 203" descr="Enter Chart Description Here:   End of Chart Description DO NOT ALTER TEXT BELOW THIS POINT! IF YOU DO YOUR CHART WILL NOT BE EDITABLE! mkkoexcel__~~~~~~~~~~False~~False~~Falsemkko__4HooU0THZk28POP9trq+pbTvvzd/gcV8t56cq85kb3NDTsUhojRA0EsgEHHMH7oYP1SYpn09ysXVivguJdhTvfyVMsBLTGvcX7WPTor/CmXQgjk50sGUR1BPoUJefjrmDwNn5yJ5VIWjZFd4eH2PLg/icq7BtXX2vviav8AZQikwWHuwd3zfwetWvNzb39K6dXHc4UXcHQYVLfLHakMXjJ/FL0lPzAML3vcuRhymnLoFUs/26vwabvn3O5Kf1X7ARQyB0uoIh5PkQzr+D/QMxcgkJHNtJQV5iHqH7Yc6QoTzqxRXumaq8ISKvHWhjiO436gtvYYsYweNnzEYfCspL9E/d3bZacRSEN0SW8CRjXqS+dqBtQmtm0oLdNdjpj43yERX6SxVsHmE6ikbtdXUPb+rr4T5RN+PrVOXJEHWuaQ+xK3qBBELppWfZv2XgT7iDDRI5VJFL2aeyH8+j2JVYFO3huwWkGQELJf0sy1h33VJgZWfhRaZM/Yb6pRDtVwrFiQ0T5ahVh5EzX1ZA5KrSzuJ4K5qBUGqELN4U/dUSEAUq5XEiSm9Cd1i0aqwbKIzPz1t7uKMavBmMC0SzGVEKmnq7CMdaUWQA5E8Q9QafQ+P9pv1KFvEYwWvl+/kiXXiucBsCvmRHShX5Oze1W4jQOPsyrdGe+jcaX6wv3zYg+vpwEY+MP+luqlg4zzro/DIUNHtdxzSg27I7mmDehCHCK3w4YNxK+XpaLejg6QPI09rzH2xNZA//jCSevYU0IY5dMPRIK97lnNf0qqQjGvGpdXKZZxijDjEM83pkenFJY34RRKQ+XihkhdEae5WcWhioCFHjt3rweRHCtt711rB41E/njBa8cbomxFg7ZGwHv/9+R8HvF4OM4GdcKLlXFsP1qLSyHUU1G3/Y2grtouaEx2+psrzOGMOF629N6fBgNJa/ZNt5xwt3wwvfkksToyYTDONU9jARkRMEs/bOCCnuPJPMa0KbEbHp6FlSS+3rrYnyoBq5/JqNtL90lB8elod5qe1n8Ua9xOOmeDSCB/xPJU4upeibOIZ+keSI7IzUY/bXGLU8yDlQtwkEr+WIEIGeHn5GOHMquGzmqoqPbONE3yEc65E8FZgSRhdQ78ZDUZXcHrj4DulfJcrdf3xUDBUNGRS1gj7ibmE9GF7Oo1jzUbzGZjPehTZTuSxkvDzNt8yQMQIHRnQyveLZS5tED4FxG1gk2N/ZV1pCDD8dehcYE/mJnhaFBbaLRSWYH6vlBxVjVjcS7rYYIxuMdy5XgmzbZzw4/KDeWMlPDomwrWcsyNSUVDVXEBe42qLgKSyrec94NLTxcDyxdMdFgAzHGv4XApGVsxuGFQD62syBsP9wyXvhiSY0ABF0ylW8pX3rBv6G+F9m6Wt7B4B28cKeOshbPT5Ogfyck5NpHJJMF+pcBQ9tQZCwcuImkt2rMbWtNADqOCBjayMw4Y1/pDc4JYBslbUjyI8xyMJN9FWsewWqp1R7QC1EgLyh5Kq2508TtuXXhzvmwsahEVeQ+wzvkOXT5muY2OC9S/AyjKiODsr1Jo5YRCFw+6d26I3nJzKcFFjpjf0Y+QmPYmoTa2tlPYoEATN8qRsSIvyKWiQuW82XwTX1A23n5jQBMmJHc1Y95EafVeXrQa4sbgELqoMVN/G6nHUc/u4U8sICqNRSawBOfpGK+Dyq3bi3j57ETV+b8DLzf8Ir7gVg5EESoRLHWpNQaNCEZcT2Bg7M6Tkmqu1Ij8Qxkbhq8uhmMAOGHBJUrhVvDIawWIcZUCS6qZGSTZJk1TUJBP2y6dEZkNw7uKVPo1MWLzvWVvP85cUjeTBA4RDx3jQtOif+DXUDsFaOO1pyoF5acQ9EpjFW270AvlCgnb2BznZAyzSEpzeVuGVrofpWdLFV2tYjbpk+C+mtUVDFqhLc+5bN7hXQ5crxlj6wlh/p1SF8kH66E4+F+AVVTXjwjP1abSkQ4snnOS/gXdJJN6aHZ+mMw28he+75YfKhz31OevVSuPo8PWcj88oN5YBY0cwnHK26CbkqazWv3uNYpmb90+FHvaVElXretGj+rI7qHs5k09d88B3aPLDLbZcfrRNO70rhumimdABtG6OgbNZcWJKICax2rSz1YpHEeY03vRvMDzL7ZAkmEfi2lBUErftpCQYRV6b10xyQs/d8jiDaCfx5OzjI8oeQUQSqolauBm07DqiLS2wJjIoBWmzkI4WIkYwrDVfcnhyFxC3+l+DFLl8rRRhndrIruK8AGOa1IZPcLPB2B9UDV8NUKKZeK+vuSvzKNZNJMZ1zxYamvi9GBNE5a11Gwy17Sq437AgTQVhgFuHbZWLAOoaZMJNkIg9RpLRPKmgcpvuEqy9BmukmanmThi+KX6lkuHimEtSXonrJbdpavwHGjQxRvK7DNPb49Q8N7TqwDz1Ihn8E7OlnQtR2EFNPAjj+BSI5r5k38Gd6c6VxMHdjiXOf8wBxBGpsNge17MUQEKdH1ldxPFQYCo3GMVlIcsDCkcCtBwPnNTlGp75QkHHljb8QUhIVicprmPXwXJU78q/gbH+aqu+L2lvajnGd7qBbpaywyrPxGm8vixfO3vq8uw6U53uIkD9cwuYIZbWzhBebCRlHg84SeP6Uapm0r4UVW9aqNHQlQHrnfmUSEVqSvhs8cx0Ndl0lmBME8ZBLs62oOBm3lLNZthtih3r3g+E0jzqlf/ZWWUj7jZ5ppXvJPtEZpIa/+BKm+RFNPpCP+6UlnAFMH+LOD5wTagKHr73VWm4YWxJa+ZeALWrMUTp9zzw2SQjbFfLjWGmNCLxGnHSXBtVhEQXlGThg4uJvxoW2UPOj6YrTKoIbrhKIL3Jhhyl9HIdjdry17C/7mKm/NA9WNbMZ5WEc5iP3bBf5Du8xu6sg0oyqBnniVYTJJ+KYYRGG8NncHD7HNNQ3LiVRhmq02rPeVpy9+4Uy8DOvtLtFkPf9EWXw+Y3NffHxYfjCXrW7V+l4ATzPrpLBb/F9CRYHEgHrKEc/eJRsaenFsK6/xe6rJ3saTXFKdimYMXHrLtYPdFjnOyu+HC/iLR4jjEvD0eOXyX+uUKy5Y0CR6sJslnTW9LKI4SFuJKMiLZQJA3wr1QrmjxlmMhtJW6zagcGJAgJi8eIAa19MF9Gjdk7kjQKPY4emEjTFIDujzcV+a/ovMQlLMVBUWPwFtaeY2avAMXLrtU/zdoSXamTF7Xci0cIFV0pW86/ZZpgnxWITja0ZXW4zRNKoibzlnzIAiUJz4dHeqDLtG7thgcuHY966oxdBcxKrW6JfQ9GCOSAkTsiMxZfdCkqHNUn9VHj4sgAkt6J+2bOZYV+toC/ZlzrAnBwiRPs7AKtqd/KihKwQBuBVJiPQYVm+hNZgNnfM3Qqn58+f6HO06S+cslYwGHJ4LFnnhVtVFbIeMbA4bXqPhTuxN8TNCNtAb5XJ7z7YbfakibDVlGgnHMl18udICjTDZjz1DFK7mIjJ9Fj7LHtcxovWtC80SqOMcanu5mmijBKq+2zY0oyDME32fe44yn5n9H9mSZCdTcnkepJ6Vs/x3RcMbP3kzDOxD15gdnrBVy6Uaynkn2ZEz2qgqP4c203q8wEPzArALmFAfFJHUXfnHRiejunGsJZYbYqOmfEVwDKKIuPf5dXlpiQ38BmpO59WOyw4PeyeMlvabFYvAzua25j/j1k8NE32b+nj3L4JQuDQTTz/49ORhZiLhiyNNe3YTPDVUfrtkQ7wuXtq3rO70Wjd53NqCdkqoS/EHd2p7xG0q8t8fT64luV+rEGZEjiotCjrqUQ17h/c23K6t0s97jKxEANZMm0or7IldYA13V4qCnBeMDwKvzlpuPAYKIxjR4vmYhMUkLwUZ/SG0RzEZRXAgYKkGp69i7EbO3Yk2HGl0Oks7kx38LxgMJZSBWeyp3Zdbiai0kztgNc8T/a1LzmsiHN3QnCt0BbcB6Dg2fPfZy1AOQ55sa8K6N3z+MmdBJn4FRCJM447VBPo0mXAw1XbplnLHq/jL6jAlqutZcMR38EaXQeN8j8T2Zryo3j1Zaj9IFgEkTmbz8eRx1eNWDK796I+EeSKF6b9GzMR0jpawjmpGvGbzj3YbF5O7VuHBJr38PRxleif7GcgdkRyqPGbsM6o/cZRza8VnISctqRBHFNjUVkJqti2cucka4vBv1CNna6Sh2fShC2/xbrn/Gs+etexnL8DvSCD8LvG7vQdc+TEn/o0YwcydCsdL2xa/xw7hODBEcc+K5ONejuoMWJr0AMiJfOTW9h54GfS+blUwhl3deyEej5Lx58k/OfdR4mW6v09wpQ0kL5WTbydhLrHESZVzaFhYM0c8Jly4rcH7kn4JSUPRG30IaW2WxTsWaAtWFyvkC6Lg0jcVs2IEyfK/FjVe+ZxGfSMrFv8isB+Ql84ucSueGg++cSeFr/BjjUKNvhXkGiqbPJOYr2wcT4Zr009w3C6Pcf5XIZG4drIRLOIl+5QPI8KChPC5wehTT8hxe+DRREoFc9FMPHBGHOo79ZPEh54kcsTGgwUIBRQzgynDR4izhiRppYKa8vm6FcMiAUN2KoHLqvB8firCwOvcPtn5vAQz4SO+ZgfdGkEoIUqfV+FM+1bwO+ZtGe+FPp38vEPbYg3d2CigEEeeSsgq5613QJeJUpuVsNXjQcAAkPHJ45WTPIE04s+GOW0bhD5fog/ShaCHhCF6LmNyjQp0VPJ3ixZvwBBbFSjHUyy/THMsRmoTuRVU97dwh13t7GiIVs5cz939LiRokful5GAyYUpcuK++RxBWCtsJ6pDSJqglTXKV9LHC3q1NM4wdc0YsfP377BoL+AfRSSUGqQP/EmbVPQTgg0emYailrtwF1P5LMqQL2RkDGN7HFUI4OX5/eFVB/OUMpbq9UWWl/08r+VyZzN7NvACVZSmYMyV5Zthb+VOq69OjmCXh1w5ds10naD5ow3LLFaIOGlg1Hw1XmuSGS/MvkAjsdOID+n07VQWoIvvM/tab/zdcbZNIXWkv7i2RfJjCLf3UOsG7gQTRHxcfv0o7sQ1kA/FFOS8tp/vqXJA5cgDm+X8WbiRQ+MxfvakbBiDstbDQWMcn1ma0IBOe8Uw1IM+LTz6/HKWq1PwSI0QZUs7OOQYfYGYPSd/MJMls4N+UFwmRw+2/0A2B2GIQIsI0ksJO59/8IJ4h9UMTmjIFH2dWv/TgW/Tx+Dp9wKyVI5gttNP6VgDpvsQZSeoTniZ+cSRJc1qbGAITxGInE2qkutcmfEpzyFIFF5z/ejoIIzk1ZKzbIN+q6ZAunwb9iaKv82WtU5MO2/EaZNCHBMBjUyuwmcBkbqwzfjg1KRxrtppKFw3VuCYleen29vyd0G0QdROVRNCtp+yMcOr066F6Li24M/nOjQNXr6xIvMva6tb3JiyVWkrN+FFKVkHWcRNaWdIRmNtOgw5woEl/iyyQnOzmgMccY5YbJlnhCBt/SM8mmRUEjsWXL0bDCg5FQw9s2aVGDyblL4z+WkESHCgiNPdqp3V9oWN+uMcdyaWW9jsCNB2OsdbdVZlgJYaVACPz+5EQABQjH90HpL5mim4VwtTDYBPUyt+rLOKBffe0oZBu1v5KZUwkJhL8Z4CqPr7jbudJH7kvkI76Y3kF5tfrxvcbhYk+DcNjN5IZKL+Qy0tbPc2PTfAWEmkPVLiule5aolZ3zEM/YQJXY6QJyuMGakz+IQvC/ttv7vSrW+59/KAtaDh9mOpiE1wN2XLmfTrxU7gvv4JykgvV7ZbCAzuEsYioyUOYKZ8Ff377yjtzZL/QWAw6S7rafs3NOOzc70rvSdyQxPi2D9bnqYfAQnG+K3w8+Kw5hCxAmEVqE0rq/wRDmWlBaCAQuL7Hr7PB7KCUrrDdB27CiUibynRGYCnlL5QZWoUgO6+u6gpHEtkvhCUleYtCIdycyqKRzk0QkcwvK8FMQSqQ8l+oyqLkZ8p3MK7LFPUj5PQc20xYv9nF0U9WT/a6wD8iIrGtiTimW3cV21x3mm7K05DWABgXdukVRXWfyl0nBLchGsiBg6geKlFZveaWRpcPkGSYMJG5iLkKd60oojWBc+vlybAtC+CC/zrewkqmKDzmxXfRVL4n0hP8h0akHirA+x9Ao7x+TGhfqAeO3r3/Y564YS+8cROzU9HaLUz80qH7mpBEpZuZOtClreWoOfY0CikbyT0XD2Qbx/+v2slI+5GF3TPIh6sVkVJE+tYdoyOl2vzuc0FTlsYFj0Tx4fFcK4SXbevK2owu7JZib31ExoURjFwSNdNQQL+P/IbDTqcr/UG8tznSlToME5c936edhxTCs24hllnjwhzOdN6idRHvAw2ZmRRZknZqTRhCqtzdwzzNZQOnWEetPBEgjMGIdwnn/4jcI0iqwAYLuDUyneyDl1fkg8jMtS2e8kUeeWN7tX9BIRQNmFI6B1T6ZuV9HsxFYcsFqp3qMZmerz6633QWLCo+MSHIoU9lVRQMN+95ARQ7+i8TsUrtyzskWvBKU2BVa1/NTSNmOvsUNgB4BFMyWSTjAOLJhBSU2SxXdcNuvtNTeknI86hAHCfLCRISrWqIMRqMhUk+K3m8J2o5OB79oj5YoQgx//XWENLoGyQ9iRfyTvWNlNB73Ni/GSsoiExqki3t/RLoEAs3w9Lqydfpb6q1c7HUW4BSRCLx3CoSCfQGNYL7Am41l/ddJDdoDFnTfGhIlnUNWS1UoucBCEpSTjN2BW30cKfDIq/57JDQA5EKs4lWF3h3NsHRd4jxuk/ReRieFrCgNzbHGc9yPRVq3babBTEyOE15QhZU8/gH1Z42O7I8e5VfB+9t63RcB3MI6jt6quocDc125y3nrj53moBmIrtp5lmTERz/Qn0V29Cnwgcl6LK2QHZ2k7FPk3RUPZWhpXMeajwEt5isFivwY4h/A7gOeDwp0MuKBzrQUbc78w98AiBdWkvVFLy1GcUSqoi/KT3nTlX42gAbCf1nJpzAbEfma6Ec7ax4GUXauqZJa/1OHo9Nmc3azaErVX1AtFYwC9OrA82ncs7wBlJbdpYAPtdTBgds6EdKplRrInZTGex/kgBeWltxYv5faa/TCkvGBeUR+vDizGfQqBU/K2g9xKH/yTQvHF/x+GTJyjSNZ9Hx6PLbF9M9YQjmwz6UFBv6qAq76zoMjJj9QHFZxGOOfYDpwsxPK7hvik+DK+Ukyyz69aRGhj+onwPTkNbmgljPAu+EvldYvqKR680UvlU0vAfqt1uKjIfBj9NulCdK5P57ncwvOtRmWjpnzDQtFZylwaj5ZCktRT2dPSl6B6AWY92hWVTuZDxSznLcTWZUOHq/IADozxHw2uopa71bkpqMDqmnnoRqgoSPcCKLH6u7cXJ6WShXhorvXlfm8Zv5c+vw56T5FIlmR0E+5FZJOroHaFpghVIEQdT2WkuWKBs/JXiVBJjWsk48omsDvdEiGfpN4cQX+k7Yf4Z8NK5KPPNWcIhUo1fMLMEBaTUCBvthzuYiIoh7wFzXH3EtsFAicUT6ESdqUYYFZeILAmxuPp2Qhrqj3NI9b8ZITGtE0Lk5fbCS9t8CfRHRfrRk/5hcTOij2DmmHE02wXdo/TgP4DajsiNXWmf05SrTAA17FXPNHB/6YKZi7AzzBp2NTknOFK5i0tghaCEH1EaLQPa303RMcQ3I/kbzgqFBg9PuHqOXmm3YGCnyWkjVfCfKeAbYnZ1vbFvF6F9wjqaCBwM3qzBAzID19BegLw8zN/Mn0sSmkL4mtJ5R877cK9IiJPCN4OcXvqhj0C2j88EjyRYkJyH/m21+vq0F0M489DHqqd5PBafRq3i2XyDXev//tzO6VgsM8sYA+AR90JS/L3uj0HSkFbZ63FBntiQA1gOrwyPpzJJyRTDKlX8MurEQFMA+LwyLAPix9WRKtEaagbmhIhrRacDAPISdscSkkK17ToHHOVKLFtaH0/BNSAxV9V9iUw3qi6aH0bvdOuUEdCIjF+BukPK5GGx/YaRLvY8TP4G9l3Yz9Yb0SAt+LsmTFqfHyztIOvSqZz6VlT+5jqeuPWVmVTA5o7+TNgSLumrk7v8VAdzVEnymq3Hgf6z4zgoDivSZQkFnD+dNk1hxoP5daE/s7+ULvoMiHFzLN/Mtuuq8p7iy54cNIHXyzsNL0HIdvjcQHszJTKPCwqjuDHpWEnejN6LmZvct7HP44TgQGuYA0E9KnGE3QJW1Jrwxa7mqa8qQzaGfNnDsXHe0VWrwo+icfeYpIhYWhq3XQxNnt6oCd5j0ADAT0A4zlLTc82vdhsYcKfYdXmy+TqhUxV+jXeobPeRMH7l4PbHjCzQn9k0ERlim7/mBYp5y0SiHeRXih2z/MyLr4BF6LRlOll9PPi+mLDPy+p/2duJ24/uo0/k69Rsyntydw15SOFQlkJIAG9rvRqRMBJeyrpXGgripVKgk6lwQW+FcMLGsDKb369a7SSmznIGyXiw8KOSe9dGUd15PnvLtZIwHINQ4B63maDp427mE2CE16aCKDNvQkmBJFuPuoaupeJEoF+Ho+sEGX2Qdlq8kAT688EtlYWWRHKOGAwcigxOWd/4RfQrGEut71V7NGotVtWXEMY2NqyCBz1vKrK+CXelv+k2z1+CB+FqE/znb3SmhvdvWfn14CNqQe4qy1BmJ/NhKjJnPTc0JsftCY+R5m7VkPniVlMnZztQFa5C7ufM8+KhCcBeQhBEVrjEHdd8d8VJxhLci6w9jSlyhMRtdslqLiqmuDUjFoIXfgr1Q88irTkdHob6P5OTV+aMpIFZfICPveKLwSqdt3umE7iFvfAKcW9SaKSfFj3WkisHW87n6AyXNC0s9CmiHFlGbKjoXwSEHFPs93p9RTskrWhfAmrUg91Ot8tXfx3TrrBjQFgK9Wb5aTNFYdRE9AfkqprUfSnquiAgp1tVC7qydMwXchT7iyJwAz0W1A+ch4DbqZr1cKm3yiCnO2EbOEsZzzf91rqEftNwCDRpUnUuiaJbCzor13/lmDDnKYfH5YS3jwIiTDoHcHDQfIQIKwuw/xsfrzLT2v8ZwpzWY/L6Mi7AU9OBYTgZ8Vj5Tr+2Gff6+dl9Oqh8l63buM2soI1eNN8QSiaorfCd9VXKPVkBqV2VTnfiBYv8pEHlE4Gy+6zNxRDJ0qtkVbheRqV22U3880Q5/YkYIypwoFg0gXe6cz1JKs7h/DQBxNgdjkMr5VspBjPEGxa4jimNthRyxcbCcha9EOz6YznmdRjZqDkn8i6Hf5epr0b9l4lP/LMJSk1H1YwlUgX5/jRI7sADG/LWWi/OqwaaG0mJF0UH7meUyj9xCAmQ9ZZV2LWHnv5ZV8qTJ6evGgokSt6Fi/qmMIPcTlAQF4XF31u7VWb2ubboSbyv6LtXaSQGtlNpEI4svMbrT8vzdxIgJ6iw3T9dhtQetiHK9U8upcT8CVUrI7+V64WL/3KfTyrtb4SPxuXAIPGC/pMaWrwJF6xp6AxbdudExyghecoVLcyYp8aQH6ucsvE63jGinPmzE6jf7iy8jT9JbWPs9Sj18Lt76X/6U3WX48/1e62AWxVljm5uwutch0BAK5mYJM5lsiI9xmX3BBp+fhj40Y5WsscKb2/K1UInm1p0dzUCzcUhjBjJcHXzqdy/2XOXOwiFKYruAsKa9qd1KlNv+6F5cOQ8cPWCniOy6bqdK3TKzBhxWKWSPOPSeVtRD4gbhDhFbd9fvhy23dEYGlmfCrr7lbprpxianzzlSz90+d9xvTMTG9HCXFcQurGFquVbtDfE5htNuOe9cgek03wQYepRwwIuzSWdn1740J5okySNrKbuzKwHLbCP0kuM+RzyAH00tzs4jfCg1ag0zusqgQ92fWBRmMO5xnpjaOds/m5xtdX/Y5bpoR4NM5tUNgLBV3/MvC+tRnCuYW2zdlndwGFdy3GPfnjKm23TJezidf3VHK2mqsy+ThMp9w+2fFLoaEGji/c9otJhNSn9hmJG270DoqIDWkZ7RwYdH8X6vSYPI9Sx2jIiK0uYpVIeSTJBdhQY+I+pKnZ1FOwduIfRBELZBonzsp5LN2z/mNSysJ2/CV0LkW0WkwS8FlMdz+S3cxXcakDAuMygu6gFhtqDYjKDrM1YnLznB6p64NkqBjjAuoPFqRDcRhCwmRBpZoZUfIQ5JFmsuoQbT0u3aokog+ZM5wxmZES5s9xVF7Gv2RbLNgjdnCCTF4rpj7nu0i6IL+r+J59XMHuNZzHHdmgW4ryJVsND32n1HNAWv73LbOM5dHTl7Cs9u9YeUSvIPCpxYwuw/aHZ2G///xOrXRvq3/xB5cbx97xPh0/LYdCe7wcgFWcEWbabkg02vrx9md0suqq9uTxcPCkYRMA+2zeIKClD4reEn5Lbo/e5+qn2mbHn8V+KEIOAxx8z8o0jECW+8sekhlY2ovZliZlg83Jecq0Oa7lZxYHvQjbD101MH8aMEgc7w9z/VFLtgEVjDfyEiAzn3DyEMriWYa0IU0O3zHWocu3EdfGQryv3NS232hM+3jace0EKic3zDaO5zpU+PkclmYk0oI1oH96K9NR49ccW0tVEUsvbJ3fg8I5T5U15NVvTMwynUxhWUmV+g90PHv8CTO6bE6FCXAwT663dNP9jk569r4g/w2nv71Y/FuIiCbCVsAblKCU1qy3GgJHbb/cDY+U7Ubhd8q0dVaSq36bLk4/731PcBDL2AmyfoLjklOAkRjELT7lOTV35/AcNz9GFqxuYFSHF8N9h+AKZ1w3Yg7knVkBCBG0tnfYGejfVyECJisiCsVCAP0IDFO3iut7ZIzJu2oXaGSEwToiHgfvNLO3L9R+gLUNCEo4XJqhuLx/7zmIYo6pIkP5W3lCb4tyR717x+PfGMg4HYW6O+6ojfllp7HFVOl5wNXXLSt22YNeIV1J8EY5MeOhfcF00gnPodgVosU8lOxdvl//dtBFN0nL/oN842Ofapo8EPe2MZV2VN82WTbTaFfqyMZXV7v1c6JksfmytcskmkLCdESTCdjQ7aJcawIU1So4pKpVz77b/bDOneE1rbN9nIqPvkea14dl1iMOqKr2DyjtwVRpaUuuFGMSAxTQoVkXa3lRbakBs8lk3Bqx6q3kO00I8x1p7wE2f3FR8t/Dl+30B/npzuKXkSTAj/+npdH490DX6QQMzov1HejRm3BeixSQ2RTZRH4NPMtBiwV74lRydMyS5gxt+hhxn7g/c7U1Ymc1WzO0EPueZJPacKffth8FGFrDmicv/x0PhTbNU9mg4SxHinzTBQ1/zJzt2LjKl4b+In2oUtS70KmYi1rH5N1MpIONYk6iARjz2XF+SOnOPp6zNnqmmJ2eIU/jqmewGOSV7A0zfbCBwG4pTCvCYUbWA3TEAwOixqVvlXJ7KoZhbNwdlAaWtj1XOBXOa+gyzJWgQrkKN448oElCVQHJ1ttt8SHtchmpdsjSpiXFXeVD+MlMyusezu+z0Mx+Hph+ghRIdaXMFPkECmvkNuqScjBj/koPm8YqUnHZdUae6qbeos3SsCTEOMdO/ONYX4CGLJivmY9OFee0m12cD+RDmvxnv7rUrLJLYZg9h90BHW4aClsXYqgR0puTEY0+5bbCqqhuhgAC6RdELqenn6h0zz+V4JlQQQM4Y1b3f3B7L45DsFskKkL/Av5OPdacjOzNC1Yz1CFbmNvGhA40YpfzOTDfo9RnfCWAgbqH8CWSlcBKUs+IeJLX9+E9flW33JSqEG79evqeTTsk/QlrfZ2LLmEP9OiBdH9q/Tpuqd3i4017hn5aMda/cnXKNIv/2djU2oQEaFQu7+o+rqsJ0LMb8gl6C/vXFAYCe/ekUdGTPPzKzEq+e5QrsN31KMuZfhVb34dnONedErPSV40dJrjwPIANrU8ErTxgMPTNI4Sjma6bqcyGcO/0h9dRnTwh0hRpwHhCENkXngIKWAQn2VkxdSK/67zYdOhbHt5ZGW9tso5sBVG9tZZUltgShuKqAEBiReAz9qUQpnBLI5ghdS6tnSzWH/WWi/Lu5zfP0wFbVvukT/JoSOPSV3gGnHZIpDMicFZ+68qDqUrPp8HsJv1qwPtS/1scYNr8ad5kciVGwQIaQS/pYtykcsuZTytvnvYNY6JiZD5ltZtDP3HyolA0/QDHx1PelrRhTUe9reYfikG+LD2UNdruLGi121bd+lwCmS5QQkRVZ96eWDcVVa6b5l3Vx13N0lOGgbaUJYsbzq2ITntWhsIX2qbs2cbWCLtlS148aJFzuHgXwHtm+Ldw/wNfBRnnR83i3qHNQhzZN8Tjsjm8J14VOavFvbWxfp9jhnwGNGuA1Ydqvi0hTDUEojaX5zaqNVBVudHUW8jMadh+h68pZtSf+JBXYrjdxokqBo+wNcddCQxdEcJnKF41xaAwhErt9bvV9t9qr7ijgF0uqJm+9Z2w1DKB91Atp9NSlmKwWtj7RpZl4pfTXtge/VpOwK25ofGuyGi3ebNFSd1r2IjwZcwJQFznuU6lQ6AkqrcSXk50RDrBfni8TK48b6ifmDuGdv4SxcJb/ymes99bUuM3DO/Ady8ED23jzrMfrpjDhPd8l/FF+n7z+fVnXEFi9Rg3qGUIQ3H8PHnN8cVcH2SDmO2ChJ0d0z1eB72LjqZeGZL+nCZWKxnC48qBYXLNJjRzP6DJl4RWseA5Q6Sq/JepaOWaRrjQ/ATUpUzJnbUgqP1tXVm2am5hKyuU/tbo6yy66iaLuaEPXZfu45DCw3YAgOTpw0xeRWq5Bl55pA5j60BH3nIE2ejmayq4ad/QWly14JyZlukhSoBcvY2WNN5QXSdmrsDhbE1vhwb/KChAtENoc1KoLMFKdC6DKm+5m4t1dk4XiCitTKKQ95h6CQ8QBwqxxLiYVFPvouwccwQ5btbE+epIzsNmZm51zzXCltaAo/ilIC6Z7xl4UmdVcaE+q95+VoZgpotUdT6N8fv52xWa+QUxJ/9dKlR2lxBWbKZkqOJndpmjtSz/WFX5lKPYzl6R30FQsKLqkTfyJlnot+XAtaM3fbY8PqJCh7OXbaMzEdxGI8fy5k3j3fFiAOcaIdijqluPROEv64za5vmGY6NZevtiuDc0RFJT3/1aJywj2udi3fEvBwpc11NCvEbGnrxOyWv9FFsiP7L75t0+QCyk7l2R+3KDHTbta2g1o4N2XooN87Z/UfmwLlmLGlye4Oys7pdTKuQqxg/NNIdmEdzo6MtvKQgnwOsVT2pQW9z6fYr9t4zdMOhcNRYzEaO0XkxdmaQ/zjQ7Er1Bju3/I/Qpj/bvcGLyeriI8sYSi+SagOE7KYMXX8/GGZKLSWbCR1hTgeXWc58KvT2FFyF3P5C3Lq4NS32gzQJtHive45Bl9lj/eAv+1QcsMBDj9KW3PpcZ9oz/9AXRIRVfL/CH41Uw/GXAES+WKOTu5n9aK0h0pDzZb8R/kte6MBmRl1obnVuPbL5j714C/dQOMuFG9PMu/q3pYo7Hb4DfixpP/Ix/0oWKStEauziLWNiCZq88tDIZ5dxgOIuEibJv+7aq5MWM/V4d+AOIXngu4bH0xIIG4fIcd3VOUJuM3SNtxILz2DiEohNv1tAsvkU7vYC+Fkf6SeENwYIgbQ7u2+NO5bt+DdtNHjS/4qHNTVfNmMijM0PCtNYj/rM0yIi+G5fA3CwdUyBuRsbqQR23o6OfTaVumSwPNFAFqDk9SkmyBTRnwwRRYgoZ9w48Hgy9xCuRkgsp/4SdW0Q4j7+DuyWWBSvQAMk0TaoT0f/n4Ki0FXbzK9QSVO9HNcIYrG0i+69MlK1wi9jkccWFacZRqdzL1aRYdWRczAu0XFxlLxpK/bj6fE0unGKx4VgG+0lFuCUzQIaRSjPpX8lkxuw9E4IXnEm6YG8Bc+1va6vMLkWbxNLb4hadcG68gESm5QSeyR4PwutWP1a5tqtp/XbEpKLoGXh9vMoJbMXhJ1q9qHykFLebKMj1N70S+asGUC5eOuXeijdP57i+la2APD6Toii4iYziRlObMcq8sR78MOf7buq+y07Tj2fSuNZ8iPvugQpZnvDyvoKF2Lz3w4FHWGuheSDkp+B5VfIhOeqqW3g98M5Vmf5koo+FaY8A4fY52pRzoEPK+vzUnezjiECOv6fz7ibNM6/eSdnQXz95zP/aN+2AV5rDoOtKEla5CBfMm8HH4VzF2rJpQF6PeTRn73OTGqqrHmOVHfJz8Fel6ecVTcpjNxiTVbtqIj3rlvOMqNQd+ZxDQdsyQOs3/4K1JrbLvwpu/fkSER38G/La/o7Y7ymaNcdlyeVpiIA/dNiWJpF8NPzmQw7nng8hJ1nagFFWiLkf9q8YyvXvCZLn5jguRrfbJjFdCcVPGwTYh6GcyaqZ48o+Biq590cidIyyRIrGOBbt2cQpShSJwDkF7CZejAnYsdRf3dKUvhwnYLyn1LEM94JrpkKSIDQ2w7I1UqhkIYpZ4D5iownRi2GeYJRLX6PlL39uJI+X9bMzv+S5RAS6M6RP6+KzsmzXEd5pGfZs4em2bqidzO9ohu6CukfuaKItyNOQEo+XrJdTdJUY6eKcDWRpOjVuYlEJutYbT0tFj//eETqwiF9QUuj/yO9v4//+CwSzuUDxMdJ9mOkgRUWAuOp6E7kx87rbz4+mpsEf9AfNaJUA71/1DEqqShXIdYakPUjETLP/z192uGESS01+KBUSmI27WqpWExRanpQOJX5XlFvS3hAEZjAQkAgFqpQqdfYfgiyTYVgCR1jKvp3b+IMmLAfD65zZSYU/y5pIAZ6lfnDGjfbpAJuZ7E9dgn+NPRbwChEMCuA39Xj8tKuKmzVS+BGlnd4D0xD6d4RJwKaLNzxzY3lb/gb0ZLH0iJKrvnMElYbLEDsNemzRVMZV59XHCSVwegPEAox4epuwWnlQ74uZywJLD53HoSeiVZ9gG9L/qquyd/v2/pZfTHETTeuWiBxuKs9QfzJHgS00mJY6MIz+msOWSdsIt8yhRCI9YWIug/TbfGnvO1P0mbBNxtO7jNou/0eO5y/WyRMtktkEJjmJSppplQYOEC3mtKKT1HqDqqhQVhalZqB4CDy+0MZkLqqPcgLtdvQaa0W39/OpdtCCNUjKrZacmBJCfg3Hf9RNWhPZJrRtDIWGyohb9TODV76SCMutnnKkDR4wfVHxnBS+R63fBwu0tgNZhumKuHKOtny9bJAhvPSLdYU9pAUuTpDsl7NYq8L9FUAAbRNIKX9VCKYjr4yeVs3eT+XKxCzpvfPrKC2PFZwbwrMKtF8o1j/FBt/IlrzQ4MtzzsVCtB6vuNEgRFdU4EGsR8JtWcRkyZgnzNN+Ww8PWluS7kcyiHViGuPhzYhEHmyYtkE/LNuDYvIhSdx07q2Hi6jfl6Jea+SNUubObe4Tyh0h6WHqYVfQFSGGzNczoHIOaGhzSujViLgopppvb2PrM/T0fZr9ERrDq0zpdddysNWLmue8ReY73BN+PiCQqzgt0pWqG4gmU56EmYsfu3jaibZ3Vqvs8s5CFeOQNm9XFI7BxuoCo0gkwvEQOQ5jiJnRjMaK2b4Px1ymjCPcPbCVZg8lG07gJ4D5gEzVIxeX0JWBCOi3yiJmKEi3rym4Eb7Hpd7ej6fPCdYXBTy7s8lk3NIyoKVxj4eusL/01KGsVzgmLUY9s3bSxGl9KwHIQHB6tD68/R/3GUf1WeakvrPavg773jYmwclZOHlTmmgJ8Pbn/3l73M8BhK7GuwKoRrYHQX9iAbl2LgZ3QPm49XPhBdjZa6yQ1G7k3UqACziLGurvdgZlwm6yFVOIwCyV9qQeoNFpAOP6gROFdWJp0uGQWaWWz0kr3V5gtXKlosonG12vE+If5xur+pqAvQz7CD5bZYKDoRDZ+KHA2iojlil0gtiD0qRs9uSANXaYRja+Ffc8AFBgChLCe24Dt0BnFBGoWS/2RCoqM52GnyIn2sM6zMwEtRi6vlEcuTBS0RZNcHTiK8IgOE4JCm5k+Bb+dh79vZZyc6B0FOR5oxOBCqnGFDZZmHvQc/qAkYOySUQ4lpvluJDyeYpT4HKkr/ax4XxA+DF25dOhSgUo1IoEBxxNBC3kVfh4iUtNerUto42D6489vlzajFKvRCULXFixNHMcXONnc5kd/vnEbPVAfgmuLlb6kubqsRRA/ZdmkElq3vpnFUdit6ut36kLVyP525OhRa3qpPgCMAh0fCjAFX9E++Nv+cwwZ6Os/kSzPyv16K4khGlJ0LcdRUnCvSmEeAsbYNqydH1V6xNZ3cf6UVX1moLVLbmpY5NHgkStxH/NYNvZNLvlNpmCDLsflJFtCnnOJJZOdCmYHfv9Y2LUrvjnR2oEV3Ro3lAq/9T5fOHyy2ZM2pUSPZVJ/m3NOG3xmPIBxjPLwufvbyu4tRY2Wq2B+OKZMCIWJ4VcrRFnpfKJ0lBb7Ya01Hmw5g0Qf1d04ZrSwVg0YarNbQnXhpAoEyH2VX9nsrox0CbnD55FWmcdsn9hmzHUswwq9871K9hV5QYXx+Ndt3daH+/btMm62Xv7E9AEixWwicDuzZvMizcyVTEze8q5VCerKIoMVG2PcTXe+tgL/I4EDnN2XU6enWLWpJZfJAQjrJezJV7pfYq5ec44NcAo+gezy8yzb9XwacbrDvkEeXZljkMWyokq0M9KtJBzsuaPyYv72Qg+6awdziikBIqX6pdGSVTZG5bPZiT/YXatfCSUNsp4BgbC+nAh1V08tHGg7HabeJSOHfdvJXZhilhCbRLqwO2rIiVPxTnTqeaX87Ikkjfngudd1ZyU+uYlCiWf4WqbURSeI/Jr4jcrpU3Xb+1HA8PeX6ZRFwORXPxPLH6g513tj46jbNfj5n4VIBgeCtRAezs05C97+QgV85Q8XwiyqZG/bnTfSEGqTwKqTxC4zoncXk2QCPtvoOL0SZZDphRktiTZ9HM9IQBhBS1P1V9rWJEjeeUP0fSTZhelP/I+Z4VfOAlYR4dJKuZ4xLwBwrQSQSZHBCVm8wdvRHHA1TlgsJCltDPiSlcG7LdSZV5Xtj8W7xjJwb+4gzjYYni3kHAucXYJ1IA5/jCzASBDYvWcYVEiXr4ZcB3TxQGZJEvGBeSTn27QxaHXAPy64hU2v0RNK2bKwYIHCPe5RyXTWQRYs+Nd5SzbScrVhWyRlwyVq7+q9Gsbtkq8kPffJq8hn0Ut1Rf1V/K3ZqcVaHzdpC+CTH1K3W6jMXPNOpDmTXIxWJGwhyTMrdo9KkKoP2FnLRJWAAe5SwckL8nl2dCzG1FIdWyeQknt3KqzJsrvBefXl0G6/skGdSjkyllFpmaAfsqwafeuKMSSgV7TN16XAAoHfgyOcM3lTZDhBTbtnsC03vI9uN54eSOh13ReptEQ4W1siksmLpDhFY25Ffcd5Q4q3kcYRz+Wb6CaoXXxolubfSmfhsoSvQntO0n9qefkSu3jASkHaBlau63siuJhDPS1jdpDJHiUSCtBwJrPlPw0s1RLCF5SLfh/hN5V/12u0dv3pnwhdOaCOvLPdOXJRpN8wCq17vZMkhmAIqOPyn6D95SxyRxrHxn2cTfCDTOmhNWVcxAbEKRX/GMSLbK6YMH/9tbbBYySAmywBJ4foJ1+kpF0kZNU7/uofjiQi7Jho/K2FM52RNYl1kziuiHYnEEaqpY76R9/BEvQ78cp9fb9eIE1cfLIK3On98bR6z+T6M434JRlCnV98zE+budhpmz3P/pw382E+W71aQwV7NzkP/S1iiYq1JJoGVHFTEEz7QAzf7sJdu9ycTYP9e/bFG5mxaa1aWyHX/FGw14nNKGcHNU5rNCj+lMs2pqZ7k0P0aG7W+jTkmso0fwOQ/8hWxKitIQzNBZNXf19K3po2szrErTVnVOTgvx9T1ISIpO3/8wyk/evfGPjq8J2yXHRWyP86QG/Ct3x2AvLYnUHsIB3veMI/LFcMIgA2xzsmx1S17sAykTqT7+JVeVB1KaQDiq5O641r98HcoeQeFEZhFUFjvOGFTUVGeDJxQm4qH1z15mL78v0Lkm0dkR3kNBebLpOF6iwskvitUmR10995udG3YHTZ13sWO1n3aCuKZLI0nD2qMKzuip1to9/4ni63JkXVOqGVVVi3tAvik8y/Asw47z48WHelu8OOdtj/D736Oc8KmJuQ9HF+V+fx2Q9TlqW4nQylao2u2vbiA7IoUwPdIP9uZWBFU7iVCcaxiZMDwee3pOzsi3wJWP25QdeMmwtDbpS0LY9bMSWJgj8Rmui68iVuw6H1Ha2MZ90Mwvm5ilpFKq2sNm4U7DWqfrZaFoBWiWaqT9aZAO74FvXNX83X2yVLcFtHlTEL8MrxlXqaedglGayE1KuUoKh4MPj+i9+x14VYMlPHNRz3imV2CY4faYvhVJ8d26/pIOjjS3jPRmuAiTxGOhZF5FlXlvrxTVrte6TWgU+L88wcJuJajB2BcWW9c1HVfIv0bxDAgH7M/a6k2o6bvXDettqk9a/v2RT7Oy3nxM2DdOAM2w2o1cj6Cx4J32wcKpQPVygyb7rZJfQpKYlpkdXlpRBptgi0DBu2s0pXOklcdbtlPAfDcclYX1iSUx2AJNJSCHEDbujS37hUCvsncBoiQEBhJeDBXysgoGh60idTG72Y7J9OTzj4Qg7O8Dp+NZUxO2pE233sKnk3vJqmczua8IitIz3K08ry1wFy6Ut1OrTBID/vuBGXUgNjR8I4SqoM1MtO/4LhyGB1gnp9i7wFjR+6O2H2YItIF6xqY8Dmdj3tJYGeUZ/1Xzn6Dh13XO/WMftT/a6JHnOC7bcvfILaQEl4Up0PcqRoWGad+jxl3Cd03gzJxr4/L54ZwJtioUl015RalBVavVJR5gWcDii7zefBjQ6fczoPLu+t2eN38M8CcgyzmXR2pz94Ig3/yAyJ/8C90sSpmWG6r0Xl+VcAn9H1Z2T0yHksF4kIw2VfsmlmruFqXa1oiie6h6irH3ugp9SlrrIPyTAel3CXe6MjwF59gsMmvLvotHaAWeqGBO0PyQi9lS3j4VLjv7uLsDgnPHTML90XAkTZF6EjBuUJ5GQq++OwxoB92a7DyMiswPooYBPDxJ4ZabgoKhQpomxsHGw21s/R+XXCJ30ev0EcBhAiEnUg6GjpCvchyWwI6xSPVvuYcd9+n7TTz3eE/tbet4RZOiAFR1TDJPhXHPZjg08ppC3Vv8Uke+vx74bOHHbDVseeyRsXlZrNySNDuTcfAMhj67SJbze+9Po389OpmsPfsCHVQfc7R2T3+VASZ5KusxNQ6eReKJQYEB3U769bCHpdoAGjqZJHVilCpA9hnksthGrlbo2jYQhU6AIlvQuj2ic8p/ZK0UVQsRQgpaT9MMxXoOf0I2cbUbjEsynyttkr8Mrfaw98Qq3O2AAOkKubxnPHAKBGBvWARZ+ZCzJu8/bPpIn0q73PfA2LpEO2jnA7Md6BGJLhGWr6Aq19otQyC+gqyWsQYERltNOo4yYUvQXbnd6xHWPL/5BCgg7lOR0BDBZX6ueWW6Ro2YN1RkDvtBcaaTYfcBBusMeSG88v0+E7SyYELBdpJ9SF8Z/iLQEJk43/hKptZwkfHc4mCRVlGG+V3tBWXtllSSUGNSogNw0ba+AvxbSbPV/lomC6AJW5VM7R/1U47dWyZLDlyL0jAxtIgegrzUxMxTMMRJnANa+Uk0tm3rDKskusC2lYKPmEvAm8f2pfwQpm5cV5PLDaxkQk9usOixEDlfaAwkxkxzPKTVs7a56czdOQ/ACMl28jhugiwujGQNk1A+uosvOKi7zdjD5U13D96FE1ou62doplEN76OJymSR904AIP7pnXnZRjZxOCcolRbZ8w9rRK9KqKOahug+rBuupMGNcH7IDPnA2w+PTaBh/3Mbkdm5qZ1xAH12xQPMW5BoQfJnmjBqbtWmHpPr602fZ3Mn2LAlBvoLeIsEwS9E/Cb01Ev32L+ckFLMZAPMTCAlJvBD7hUVdXMFLsrxYa5iRY7nL+7FKj4i4Q5g0pBoLSkbZjOcSh/LgJmNNHNNNiXq9e8DD/SjsdNx/BtZcvHvzmoyFGCpmqYb4rzgfpd0YII1xri3Eqkt6JUKeopsVNfbCLZY1xCR050A8Rxvj/S7mpySuPAwHjMeZRyFpihhLSNsMUf+IBu6aP1to1killFNCbF+klpD8EdTZColMZaAnEkJfQSzsVISqDV9E4Up3rOLhbdQmttChpWkd2QaR8u20tPxmBryuiAfOd1UtPGttpVWCOQg5US4VWADAFgkW5Lc9V32wYl4SCMyRfGPj5q78Hw6A/Q4x760qQ2lkiM5fo62CXLJY6LHbjDDey/UFr8tD6iMqbYNCqebKpG25cebMBkQq8wDM35+wwxbGr2Xb2T5KCeDsuhDA0VAm+P5uOilvoKudfpgVSMTcr1jaF3LOlJR0lH8cR7NucOjbrJYDOzmjU78uoDVu5q8+n3Yt/C+dmOJfzjoJGwka64FE/c1B+oZL528DBHFNL/4AJw/A5IM4SjkCwMo1CAhVq/P3U1TZd787t+/jgpE5yHAX7jqA/SnNcj9AV3Hm9kDxyQLWSebIHrvOvmtYeCtqzCZ2b+Xd/4zoJLwKT99OftZ/pxQIbRAPFsDsSAjAhqVeg3KScV/f8j4YJMl3mZUWjco96Bw/wxqRUel0h98L4WXVGZ2BxNLZGKQPKoGd2Gh26conNQOqCfq8GNwNjHVUkL5fHZCsZLlFwenbIv2puI3ze2QU28tSC1T5T58klkItbbb7h8DXyvYNdCfNkHt9g4Id2i6e8v02hDCnh8z1ab/eQDDdxIqr8C4sfE0oqsRypdz+2FLF2lCZY4udbZ1gDqYuxPQOIRA1mrYh56DZvAxkGTQbrJG35zu2MvUD3zYJ3/PCpqM3Bvsbvvb6hfwgHrGCq1Y1CkWAN5uX/9xv6aopGhccy91yHEJ94jrVd8Lab0uv1DXNblGxaMGhZ7J1V+DL+l56Sf+clVyVPvXVcCnVhD5cIRJlg648bVESvCmnEIAL0dbvCufNBJvC/5jCf453QgyAu7/IXuQsD8auZ6bqKpClBvuyt3t2Hctpm1Rb9M6kESTkI1CQoT6nf7mdm87a9pGjJhwLo3IRvqjoVlkZkQ/Rj81LjzsgrbLl/8Q/049kYJRiOJctO21hymH/zlVT/UnPZ8tJbvkYOq1Ov6fUZt8zWYZRe7szYjtGNELhZNjxtCW64H3ISgEyUl5Qlyskf3RhSB4/IoQc6yemK3HthlY4xYmOQpl29YSgbIJetmAKcyJ0d/eAe/O+Dav81oLBugEy1+n+KXF65GEC0tBMpDAomYX37T9vMvoBvOO7Ctvm59e85nHXCigPpPf8MSXL0VTq12+9u3hp0HBWrn5gS9G2GDoVchr5djjPciIFJMezZmFGdc9djzETlyPe5Scm4z02PN3A5/SQs+/1RlQRq02pnBv/wvoVkCiriHeAhOZr6i/xTLciXcRhz7rjWlELYQvZGUF3LthZqz+ZsRpZxrntzwW0E7AQwOxl3IpHedV8I2AJQLX51uZkfEnrN7cHTvwvepzuSvVYLvxg08itF1RDT31wXrkORrCunuKwdPotnLXWHdlrBJYOQ3MNTdDvk751LOS7r3QsoLWSPPOaXBvyKr7Ej8+ezOJa2V0IPsv+wjseeZlSTRnncgVLbCBfdJRjCHZyhdsxoW5d6ABt6+IF70gJ4ZmEs6tZWHaxWOGx6JjeOfjz6Qq4wd1LCMWHiqDALpsh9ftBu/ehiPQlUmGHS8K5DNHoN/070oad424aLfobE7eVire2sh8FrI8A48NU+C8owziSU1ocsLN15I8Ln9jZKOOBT4uhBpT3Qu5mTKviwYPm6VDwf4m8sJhlPiqjkSvjXotJQQHPoQMF/Fxr2zQAfOeEtE6i/2DmnCuv1W/ZXVDR9JtX62gI1eX2XD3oiN5KsW4slFam7F1JEygorw4cmMJvto3Gb9jExRf/pgrjTPtonVNprWfStkOqNNgkgeOzZD3yJI0TpIHhjpR5d4oflLovZI534C4YCNZNcbjPONA+q6oAKJ3fBGyokzJp2Cgc5/lycRcoWaD5HVPvfoA8CCmejZFgBHHPu9CTj84H2FBDeyDiPQO0ZssSZl/BWRXTHFVkLycc6oxmBYlHlXaRf5wydircHdyo5ksaGhAvYCxG/e1lvyolq3KrOXqg3MP8TceeWLz7Dgoz4z2RuP72R1KDauSY6/s/yekPc5E4LSyeL4JNiH+j+8wr/E3xEV2cVKCcJFP7F5jw0QzUhp8NgHCjaId/mlheV+gDkVdR1VSxQ/qpLhEaEORMQte+fgq/FzXX0swhnx83NgUnopI7oGMpw+Nm00xLLscZnZ0Of87yJUYCQ9xLws1phSQ3IimnCquEXYRCpvDjHJCvWQoMa/gBE2kOWcniOTWxgujR1EOX8DsWNZSqcs4xjfEDR5XyqzpKLZg26AtwNoYwRcMnfSdrw6ITv/hObw0t8LzzxO5QFb4dyeuCJss7fQkXGfZF74lsQiehexgaUeGGR3D75dtHUChWg6gKNs998nQr1y8cS86tSY+0EFEf/zWAEV38jdUlYnuxZtaJXKHyRGTtUJsE33/hkibCY8kVyYKr0WpOvNQpzA05zO676jftl1EvgetULDYtTrNbb30A4H6nYlFLK9eF+n6kO8vYXheH3Y5VB/Iwg3v3EvvEdk4sLUnJP89UAbajS4Y4FgZdZ/H2SkUZjSpBOJgTZok50hbHHsGrJiGdHUi59j3AJsgzvyRaS5XyNkDxusSEjHEmC1iNk1IO5pAEfcEIxEImNTnZ3qdSYVrg+cZGQHYDyApIQymOgdTU42DDIA5qtg7ylLy7E4LDjDeV0AfYXZ+HXqwHhwB9jc2HYcoISAnExl0OVecTlYA1fo4oGPuEC+LuuCxPwG8RDKdJZAejkMepKjN4hcoeP3U8G0DdA0NAB+3sRRMIi3e+ZEdgeyEZ/yhdu+7CHp9AWftKB99Necjek+zUupU2J44K4qftI9Nf+UAmXb6d1PhN2AxGhKspyhsEkltD9Yng54VEw/KRNC94LPEhavd1/5s41rwxlaWzZTd4zwQNleA939ZY+/sYNRZgXc3FN/2pIf2A/SocgT0uUDbHt1c/dTxSOh4tVIrVkRjxLw30O2wCaQdgihflPp8uBQP3Z6kT+xcsGgqRsug6kM/0ur6EEyXTtJ257GXnBYkOMkKbzhKpRWLuOS0l4lLZkViCXn8JQJab1g7FsaJrWYvfZWX7Sxenha3K1F2OQ1oCzg2Xcmh3g2NuJJbgDjmjE0mdJmGQywHK1AARRrVH87UI+/+EA8TOOBqRd3gbZDvT+Wc4Ev8XUwS8iJBEyRiiVSYI/3ZkiuC+9Nv+XCeagzkFC7TIfv37ZZ+mq9rbUCtC3L9ZBK/sCmnjsyAsC+2M0Oap8TB0zpJllz2O0J448LWD7a8R4BEAYGz2HBeVvagUHxuF73FyxI5ILm7v/krueLUJ20qp+efOm9kdhGmPe8L79TOE3RTapZoKmXNDxajZ/ZYoCzMtMeEP0qNjrLkDph+Dl0t7WM1tO6IHbxRtB+QKLXVL0GfcMQJgIYn+dmjBz/UBIY/1aVLDDmiyRZu2da9B2m83r6yEGHA3nQXuVkivJqdDln75dh0nCIVSJj5Upv1jLE9WISjwedi/9iG+BA6QRGOIDgKGVxEkFSQSnRrQ+aymGa09IzO/qim/l+qGWQTlPNe0skX9HnCYHIyA7UPTXQXFMel4Mno4z3XlBCcwKq8qdDds2sq+OEMRKUZeBwERQ0Ss8G/h4aenTdTOfn0+rv4RzrsvtJWdBuJEwroFcCEZjZjBS/112lVF8lvgQDSJ6pAHWAmF9jDMkOoeStMyK0kJ3i5usG5T+D/iF55Ymcevf7XJ55AaLEgaFn9+Qzm5uTYx/q2jHxBt2wDh7LVd8TX8Hzv+ofdZugnsoXawNjA23GMc+l97X6cRBdmhgsUxCiXi2YgTMvN0r34knqRGM6F5urXQ4u/N8dVmttRjEa4NYQjUn59juxZ7OXyfj6oUHDy6Xv4/XwWf1Ci7s/dNq6Fy3hmsvcv4oWAe7ckS61xnkwERyyogykVtCwFLXj0bOXGhy7ORKH5oqXdC52EVnHsCDn0ap0gy9wGJAiOJ4nDwqZ5ADJ9VneaCGAN72fBgQxFSECijxg7Y5koXCSDXrCXBjwino6Ejy3RjA4ybs5mG0rrYZjFPjc029E1tP8eaKzC6BsTiHrEn2qTlLC6yU/dfr77Y98EGUKBQmj0xKGfZpC3VUojhz2tJm3JyezkmN29EXVeZxjgflmbhHFat42kxJpqNOowtqJ5ait+6IgNUBsvLzvmCqdd1fSkHontetriPV9bwoUKhlVxlfw0kErbPs1pf/tIXQt+o9GRAxGG3fSO3tSRPfbFp9yOZML8ScEs0U50DYuWMpt7dP0NNRNmG3T6EzcHKU0L5iWHlX2F6XtKiNojKuZhj58pZoAhG2Pwgr3q83eLtIy3G44RiFkGL/A0IxZFoSz4ime8sygGGiUu+9pIoYL83+qvLYNqkrMOPA5Upd+8fQkNuluA6tbP741H1I3mUWU0foQVimCdBFPRw9YG6OCVMfdk8C9oxbznvKy3dQLfwBnFgRcQvO9Lpjh5l2DWL3QV9TN6QVKKtkVdGdQampvMUIW8ee1FF74jgDmlyRlGlWXIWGCQf8IFfGlS0GinR3HhnIyqwO30CwmVBT4K19hI73evB1BJgdTZHiwFXv8kzNfhplkQyGgeDA/ZKH0MCWuIWGfX+AU3QKJ+gQ6iVLI3rfCOwEuADXrGTfHVaPK1Shw2P2Nrg39qoSeoZrXCJdUqPw9ByFiLUsoPWki1tILQBdIJsRmqg2Jzx56jH7poEHo1/XAwWUrsb8io68gC4BrAbxsmOa/4XHk0JbGAsDWgTLmJvxY0X839yZqvwaDjbbGySie+vnMcvrc4GfVjxY699gW9LBGgSODD84MRo7QhWeAZWzJCFP3aMKtHzpGgmehwM6sbvBh3t6s+poRX66CE1Pid9ajFS0SQMkuYXPWFBWGlQB2XWuGrHUOFVsRDonxUgXMzWS4L0khZ5ZwOUtlWcPHmoM5VucRLUXIuDQwYARMFlYuXZYCfAc68rkvSf8U3rEujBsMsR3sOsMNnKzTsPWdBxjCKnydEGbVSYZFnDGaVuwrEhHQA6DC/+5M1McqS+f+Z4SwuxQcVhWeiFgRFTUoRInnvNVdakvpX5aRm6rxlPH679M0tCXOuPSo55/vMpGreQ+xeodpXuSQ1CEE69GY2PpzmVROj5DY8QtY/fSzhFh5TUZ2TzVRbSFirgxrqAVF2m7qYEEQDVnoadU5s0/FJxdbvnRF3yJBkPGVG7IENh5uWjrGxC6vxafadEcJnk0t7vSWU+MEf5ypMA0u7vERFqVnU3u5A6jNl3LffxsNS2vSVA3Bq8IZqnqTqdZrFRrPNJKdHERUDyqegkaqugAdZ+IGj/mBzwpzxvA70+aviSMOTIbzd21SiUMoN+wgznqJUt/P9oiRk1Lj5HeyjHnOiGUPvyMylgPkLuWuO8IbQ51qZS0FJH/02bUz5pzL7k3eCCt1vSbETPHsuoJ7RWUx+2ECCnE0LWmudIPDfFNr0+SXyG+A7zYKF1Epf9z4N6Hl4RUr0Vlto/ojz3Dz/DRdhsd5plzoQi4jr7flohPLzlsQMpZj1YYNCsnLVVwTNvMnGEQS/6NzFHabR5gt9ek+/P0GNs2bkj8IGlLNN9mcVnnw+ZE92QY/0wooo252x4Rx5+3qvr5rkMIQE6pe+wH+eFNrRRQcERHhW5OI0z47qdblqilAMmlS/G+YgGm8C9o3SfYNLcSYJaLWMqVmS1tWYNiw/tU/ncu069t5noZAYMP8lXf7FIzgpT/s0uVRf4Ke1QbUue/XAj12cqKMo3iVv/9iMYP+xJWVO2XEDsXnpEnsusw4SQRPrZUnnPGtJuDgybLddGGIc445kTs2u4ONUspl3NmO5M+5n2lPCdsi/0KDNFyJ5ryeljtS8DHG96RFcPz7ZkYvYwek3Ff/9RapJDRqtTdtwhxHjiX1VIkyQoNPPE4FDk71+I/zhPNILWUaveJ3oxeOpSh+X0xNdNA6rmAhu6eWtt7MeVyTMSPsP4qNueY71H5+r5c45XNh5zsH8E2G11D9sV5SwpgnTz2fbYPaxifj3TveMQZDyAcTCUg97LJYPCkFDtNE19sQCyrdDI9uLfscT5SXyKqHDk5dJziznu84i9j/RqqGmuojIH3WUkpVd8vGxJeM/4U8xzi4orYnaA68auAjn8J9SyV0ENjKh3Togkt/5P17i8EufH5OaQTCcRval2ggr94nlIhzZ695MJwlN7nSBCqUhC7SgjzJDwVdhtzim/FocUyj1Gt/W0uhBKtYCyD8nnHYGLM3H8Vn+reykP4JoghQaYABNLmQpKvDy8eQkVZLzIRr7q7oL1dEIWD2cKQ6qk5UZVT7OYix56kjn8Wk+40xMkRddgFgjhmRZfLN8+Cph3oKEg2nbc5oWYJ8LivvxQDEvRPTAqS2Yu5zKbhOlwayXrp9DC3RFL5EVcb+rNiMxTjw9q3zrZy1u0YDvkfaa02GGL8RIl2hpMhNYTPBU3UP1WyCjiHXIMg4izdvQTBCmFIdrV5zyNp9saxNbTrruZSSkq++Y3n9mUSJSf5tkeI7QbPMUQpaXRcSKRIVl/doijmMEQKvVG2Z+DTMQ4yWsYQikZkDWlWwyLZ9PZexixpAC6ERR5Dh56TokqUfcGYtTJ1qEj6C2IOut6TwO8/8Jrvi73giJZtt51GZrR7MbAXbJchvdB/B3MWsQzg/hDb1NfDDDLmkBQi1y+YrZh5CG6nnj307ShaiAWXhnrnKFI6GQJPRc08LaDHCadVIpfl3jdXGEGGM6B3W0hczUxeeSIt3JySTarughvkf5BM6Zq6ftuAjbcyi5fdj8xOr6VXbB2zUAWEzctRgUgDbKD4jsqlVhWHJISJA6hbBaEROs8sTkZK1cCbQUzInecn3L5XTmYMQnjP+ZPdxfcVN02PhuhjcYkKm4O2nUV8LQlCSMOjkHxZglsgvjPsCbSqnvlhrExhRnSQWkroBko+OwkvBu6eFTKeAuVXpnzt4QGIVfdv9W0NR4TB+faO4cO2DKY1b9KIBUFckXG+5QYonGCuNtoqWXarvpE5u1WENmoHBk2kxXTs6wJXGv+nMHPJqlYrLOtwutPGSlAyawtYwnvVAfG4ybAjHjielxwtMtP0Rsusm+jylwVWz8FYFfp64CM6siOvGjcfmoutu5bcpbpFE52n0D6WnmommIDl4YJoJ8lZGfRurYZFkFofvOD62dFGZJO2SntExt38zjw0r3DBADTQFOwJNUSNGggNOagnwLyzwIqWEjB5i3EoURbnlLEsgtUIfUMLvkqbH6h5rmSnPBO+xeRuBEIeD6YAdQb+OqWbZEqI5XBk8ROeZbTLt+bRkDu18td3aI6U7KQPho8p3U9MySFoGYEHz++TQl3Pxs6ilFIjZ+an69oTFKusAuwV567qRH8Oixj73DAS2AH0NP9DD6t+X2agAAq9YJA950FFmvvNL9MNzXsO8p1bjmnbSpPEAKpPDyLwEFSqfe3rAXkXEfKwgJiXsr/YqP6dSXgJr6k8AvCeQig0Jkn5vQonvDelMsyfhxQqxJTL1jUrtsr9GRHRdCB9szONlTw9RFmbfu1a5HKAnGwUiKAjIKnW77+h4S14+4CgLn9LM9i0cVaKFYTSyRik7sJoYa/uU1WkkP8PlJCIVzCIzN641Vb+YAwMP/75vh/RIYwlQL9W2nxqNoj8tBJUFBPnBm2Bbd7O19cTtHhcuTF1QxTvx6fx68yTJ5u0EMSwFGIBJoI0fLMViQoIkIOx9ThEloc728vuOtzPjYXsUkAzG4x7fF/q8w4bOC7byzh0GqEd6d+QbvgvAfUtdO7X6+h641UMML4+Nohn3s9zrNQRXH1NhNh/GEwYRFIeo23YD4XDXH7DarBBru1gJtcyBGABHLmxGHvdzFvwPvv9lN86t7348tnGELz6K23fEi0SbG6F/nF1/p5Tt2UVVExOtA+NcYbHk7XKguZpfv89Xfg5m5coKAgsIiBvxgH9xNqJVsh3lsxgM/41r1xE/NvQYuIrEc6Qa5IvabnxgWFfJGaQW4Dl1Ds+vCqRD547gBmLKuqCQgNZWt7hAyyrAS0mouO3DB+SyT/VvalRUFUTZMFrppbe4r+gcPZ01JzFXqdqZPxmyMfNEYVyMVpeG8bBoDDNYNBuKBBMSw3lTJ5wkKnXsVYV5PHqhvh2snz8zgeVzgkNZkGTfldls4GMVN0d6+yxiMOfBUvWnTwWIP0rFKhG4mB0mcVy6HZDvbTKVNIAgfkZJrx+KQBCDBIOsi+TouMF8gu56kWA+N2rnUg/nP/4h0FN4grZ+FPX+ZSnLV64jBN734rumk52kXwQReeOVB22WAkIkrdshkSnKdxDmVAcNTV78Rt0aDTsM1mNkqXXWfZxwAktL/5TqebbatOFVK0BecU/QJIXW1Pj30NkkDXFuW3MxTQUu1bbMAJp46L7fxJNnCo/L7iuqBz4FnrMumLPBjr/6jP9ih35VKu1hgD0mh6Oq6A9ZhBHNLWAWb+fXlAa2/xsJrFo/6KLMfDsPJVVW8NPYeayiXYcfaJQinZjaxUP/B5MO9g3Y7HjJKz5DnxVRaZqYYcwt4+IFDs9fur6CAQU8/RAIZOOkVFpTq+ruC4eKVM7tOK9edLXgsxbwXF1ZBOFibHb64TFu3pSL9vi99/vrAqOXp3cH+mClvb89nEIhUfhRtuB99VS3cwLhsRXl/kJVwCE4wJsaS0XaYOBvy71FZvcbUm8deKxLUFzdy0U8iaumBDtl9jEslptXnX5/BZUgx+L02QYe8eqM51vjIU/nZxkuZ8nnpBRpPnQJZsL+28aSZ/54eOWYTLAKaq1nerhwR+fV2jz/iUGVl2ByS7I4YD12hohO1TZWUp+DV22KUWo0RpmOygqkQCIa0PYnPrDSVBTzPn+M5nOC/ZH3IrLDJvMAu9C10H8Ow4tsXTtlQg5rdmoMLg3jZjfbk7n2h/TYVb5yRZfC+ihIB0t1m1Ve8QSHea7eRqXDTQIBQo/9q0PH3tI+C7NMJcbJEWebye8if9Aov6moX7XrCczE8bWhwbek9l1Y1W/j4K9fyVbybqcvkdjULU9eHY764h0TBXo/yF1coAI6qJhw+D/Y9kpWuhS2xd6Nzo9i6ktUZnEycDm2vNYnDIekWrT3BODsntbShFZya617YVL2D918xnjavxQeLh5JljLP+ASs7T+DMA8spI7I5zmT8iHvxkyPOcg3BndDWB3h7DkazBp/mmhvl7BbpJBnhe9vvfLDhy5+t66ytxGkGbumB+dUlI2v9XysVPbUqGp1l1xbWF2pVleT/awGgZdjReyLoKONRd+4vTQNtjNOQ9vA+Tmz7xtVrvaKqXPaA5Q5FpNYxp5daWK17jHSbBJctX6dGjABNARGnwniGKaPKaPsjEybsDND89eCesEtZ+1DSGnyxmIpvI5KUikL4/PoSXwK0uoNT+7Rfj9tb7uHp6zHnEL1aMxJgb+tWgWjYsAtsF5a0krG1RsddsVqb42Zmb0459YBipQRmu70OXS4pd8We8vCQcMbxY7W10BgOzSjU7hBzQ1tZ+2Fcm2GBvhzBq01MbVVZl25mEG+ZnuH4plhgFtXAhD3s5QEO4YjmGn0Etj0IvGsoEDgkvKVEdQWIkpt9WGI27cAr0O8fOsbrETvFpZca6yQuzTL0kNbU14kTeZSMow06aTWgihruojNoNlgxmRnF0wYp+frEjtC4bMYR/pZ2i3VgcvGjT6DlYBmFZx3QFg64ZsxnS8Kflz5E0nN7ym9YYvHSdLE1DkLbr+Gnvk8GMeUddZFYwfm0ptStDksu4xdQt2kLLXTTV5g4aTqfGcfLvcA2cU4ETb0jEvIzrvWHWIePoNAEBRP8OhUjl+0cx3+Z8XoEvLisPuxEapKONCHPnAUIw5zDuczuA/YYJ81v/U62Ep3zzZ8dEWOaA/hadmeYUIe79/HdHRAAkMWXP3t5B+2WCI8CBK45StYROB9Jm2TaKwyjvJqddV+Zsewnx6yyvHwm+VLfPXczrqnIm2lQ2Bb5kq5dbMW1Rzy9ayXczW00qZXDzkN6imE7+1jMPr1yHxxHUREAnwNvFsbvsWeFZVJja5C3OcXYtYjgkIpQNHj6v/Ix/CyXYZUhH1yj0pJBhkV/2zeNcfskjsrfiidxI85U5qKr2MfYu4I8OlkxAKHn89L7r4m9bSc2yxrEx20H/9Pvqm2BQAYjKxZ2BTLfyyhlZYo2X0NrUYyavOTlbV+EhULVMm1NY3v/y+FPeLESMLQQuOK1Bj0obwio2bYl6l+yoBZiTX7EcXPUTns6YZAQIEdVoTAj/EEpmHGgKMz6/it3+4wn4WU+PTVa/ZT0pWoqL1qansEZaybjt/+cgtnopdZACb7DLCI5NO4lC2IRxMgFNhGnpxfXpk8xQ3y8Nu6e7hjZzIaEo41Zty5DAg/EHkMKHHwSixbfxRwN13dLWcKk8ohdgGzpeK37zD9qY3X0y5j9k9JMCKIwqCxMCzsKCPMx5ZnCkypEBnIdkwNgiQYo9QLHu/BMfj2e4hkylfD3os/r0oDvh4X96a8APKCabZdrZHFnFlU36A41CIriPBmWej/2BIgAEJ6spfylBoRDo7mtnKAqzxe4eVW8y+tb0me/IR/s1NTBmeqzjfuIzFoVikaTrQeCgXwZfTrzhxzXy96NQVpRrlA8VX3ak6dIBkYWjhXEixArQ+8gF2+hSElrQsfCZJ49BjN/xpb1JTAYrqviiyLn/5CKMMpXqdY7FhX9ndkOgx3JOJlmEbXHwpHiN8+v53tj3Jb01jOPxpR/ZIyMtUrMTGpiHAJwcofUPc6D1DxBWoJAwGqZXOL1oO16RZtTuwBXL6FzYL1LYvDygYr0n3VHT6yYHyhZCVtR3bGPzBfk+uQ2zjigwPhHn4GZNkenhUF8R1zYcOTesODrQd9DIi2v/Se1D52cCALWT7RwqgDiMYrJxaUwrfOxDAQOsBtHaeTUM5moZYHMtMslZvo51Z6lxJF9jKpI2P21z8otHodRBt1A2Uio2qlJ2FG0gQYnCD6pB58Vxkl5DFXvmr8iu3y8NWs8quY2eQlKHhXV+UPrDjGoY+XD5RLHIqhdhHGflt2h9HbOoPdxq/ayaaO5Oj3elNW94BXKvaqi4hcUrjKH3aTlwRauOawSOBAnrudspp9R/9/zq6ZaVkNuSEbhRtFGDAnv04bHGNSxFNfVdKkL2ERTnv0xNa0h2ZFzL/jXfg2vZbjyCErWUpfynzhQwZFphNMyYS7QdF/yk1VGlF3egvBICwOf02V81o8qexgmMyZimK2sjda8UP9OffyRDFaOoFq4M9AeAF04leGIErumSJuKWavzoda9FLbYKS0S3gafCpIQJJozW89nv+4BrtFxLvBs9fckrwo2SUnNe8NCtSNJkKzDzOW3uUTID0+fQnhkqegB3TEJkEEb0hRG27svgB8wGPfh6IKryRbWL1Xl3tLCypE4+8zwifoPuy/OgzcMe/GiuSkTP82JSzVx6nZUdKsE+Hv0I7a3wQ/oDzDAqL5aHv8/nsL3uUPMOnZKtXf9mV/++r2ILoG2P06tadCDGXWuV9Ee0f33T9Ayc5kZbFgPcmKCCe43IPlCdQ7yWFyhqxNSN08HeYhvmj7wPhdcyj0VRo1dVRmH2QooX/Avkf93eLnUXtYcEVkCBLTvQx+i8TBWoDsd0R9YeBkfrMAEqVdKaNp/CR7FproR8/E4zgFZgS0eMfD1fvEv/HsnQpauXXV+ZRT9qaWHp13rRWSCNyI3ZplSJWTw6KqiAsxlMtmoXmOSmsvJJkzgsVvdv+Wx57nRDuD2NS0IyZDnFBwgnYznmC0RRPTA85Is3EoyKiAZakMkFeWT5Zq7EazXcb6VblwHzQzjWJNTYUFf2lWTaAapFBNaDV4a0878RolfltmNOf9lEDCEQnKzifaR5u40mz2LOlV8AafNPezVGVoU7N1s0jSQiZRdk8Bdp/wyKE01VQFwzCPwp2fGKE5E8mQ+ZIzvNbnr+j/cjDs0SpBd0Ttjcbm7x1Mh/e4boGi5aqxdr9qaprXU64kXnmYrFY7kLNcIk1qFap1fLDfLfsA1UjG8OPy53Neeq4cyGqJGZXXDoQBXMVr/CbWrFViqBKh9yVy72O0QdLw9y1IevKwt2YUghV4rZjoXBH2n7uO/d2J/7cLaNJ7ZMo4qMPoaxsDo4DXyyKQLdUari5oCpu1XXS7MdzNvCXsOGiaXnPh4AXcInOf7G5JpnS/beMqbNJiHRx1Gm9YqxKAE8waWt2RTy1FkJFjl3OUKkcb/SpPo4IU2aR3argF8sCG1hx4xQk87iIdgzVqECQ+AFe5/a8w3Pstw9Kv/7+c5084pFAxUr8j74OHN9N4Y2vdNrDhmT2UlI4ohs7/N9zc4GklrhfYC6gLdlHcACtl+gjtZGh+JHtH4MMOv9BX+i03d4dLetCDhzswne9M+LO2VHlct67JB72i/y8sabsi6RRnsZ3iUVN0n6H220/2s63NERz2meWhM5x5XvtgCfKx3qg854ofhAPi93+Caqstuq2hCBy6rnP2aYO2ruTg4pdxIJkNXiORxVYWuWMraXDysSmxwjJkIMI4u7ybiDkyDhFR2yVb7JBEfvDZ+iD/nXlM4nBuibphiCLyhYBL3aiKaS9mzqh87ELd8VplqdZ13LUkRXTP2QvnlI3p5uJBOSRcfw4RockR6Hr15MLW7QZqxmkdx+wpDxnKbGasXQPA1851xjC3WYPtKEkib4AujL7XomYZqAlK9uOwulv08JiTTY0Xn+8IIx2w5rGgzu0sdPDgTjBIPVyfrDOhZzFNKcDVASrtWnM6KIch5AvXqBdnqj54kPmp17d8yPDafaUkKHOFtsi+NsH9Ps0NapRHQcQgmbk0sg0OTmvfydjTV7v/bGAlQBDucWaGMlEJj+/+c9rhjmdrdp0WnfPUHi0Uv4cgS3Z10JEkOtyNpjn7a82pQH0I8+pRaTBTSuI40rL63RPCaB9NFZbY4iaMYot6w5H0dEdLspU+Bmi9D+KipHYyzuP4aM14/zlW8Wati9IWIhSGk5SD1oAbKa1IIgamZ95zxX3TfTbF9/AzdT7/CVybxtcyC0rJSJWesX2MJMV5QJm0QA5Hvs031isypca2/2Lb3WqPJrmBX/+HXMUz56NjkyWmJ7bcuxjxlb8J32tl3FkpTql0Tqd4xcdLGKHpl00QzBiVWLOB0wadRbMvCMq/CLMDRBBE85zOggV+j0VwYf2o0mJyQ15sZEzcyKwnuWwQPjPIdNaI20Q6fABa9cVf6KgPrMuM+vZfyVHpiLuftS0FrS+Dvn+xiNciMmZ+Y9GWzv9IAzLCxsddbp0YN6ieB9psp65nEO3k+7HqLuF6GXI1gX0mS7sB94p/LY9VYwPZqPYygrM1zrTQuGwF3wDweO8znbfVjtQUWinJus6Db+X3LKtE9qs8r16d7a2kq4/02r4X7wDXvFYHFx3xv8lNY0FzT4CTyQfbSc0Wg4/wkQY8Ke8NIK6v4T9iU9tE29bTwdEaacs0TUtmByESCOiTz4OtrBX6U1bmjnQgcu+boWJDDDsYRu74XSefBZTaFevNdCH8iZvkr/HSHgUZ5zpJwhBZF3/3GRQ+Mli/MgFfTo1vBzEvBIWJtrQO3aG9TuuOYWEZHkmCMlKHoK/S5vqOtUQAWKFjem16xarpjvpoGtn8qtKOwCQyXiM+BF6c1xClHUssXsKT1IkxRVDo6k5ZIoy3umeo/EXXF96ye1brl5o1XOy50zzbDaZbxG29fVLJCnu3Tw7eos6tsOwcvtXEd5/clhW1c7IAKglL+ng40hdFIXJSJ0mh9A0eIfEEmNsUMWLiHnVr0/7enYpetlVJnIyDgYX3x6RTq9ibX/YceyDRMz8qNfp1XGG4tGmpwpj8g7ZOMq42sFje8wuL0CC1d83I7MUPtDBbu+6nawXCxDZxxGpWN5R39w7K56zrMRJqPswnddq1ghfwoxb680wq1ucaW8yACDUyzUJOpt0M3pvrjlcCqUpkZCnVu536fU3+NfJbnkaSUGTvJasAc2Wk+HJg/+NGUuAPUWTbtJnXUJgAkE6PFKWGoDDlPyfHIQKOht4sjZMpAEMLsxeFJY7aZbkOf2YPyCinyPJ7y6ZLmLUr4V9Gaj+uWXmCzwx1I0QyXWtz++uzcSOTSCiQ2IzM/5gKPLZ1QZlYaKMFQFHqB/CixQz08sJ9E8n6vVfnCnY3IYdKpsFbojIIXzSdQipby6q+/tACKiyOFOt8EM6cC0DVk5TUKA0xpdugL09toIkxUu8ti2lhweCaCQDdFGHTCpt8QHLYtZexzv8A89oMHaWLtgwiUOLPua+AF3OER4NL7zYpiH46oSRXCP6F+xZ0KYhP8CcFohrnMenEwesq/LQhQ9MpJxGmvGMSZgGv2g7XONxK/njQio8Ul6iC0E6yGdtitaWxn3pqKys481+2HOa1cxQBgGha4vsx9I1El8FhMac7LJWoDkXkqhJSiCAVZl3bevDvfnwUpj0fEyS0yZKS0dnVobmjQlDca9pN/RInCYslq8+J+NwWMUH1HSN7ar3/KD6O95HfjO/7qWDEb+m0Ls1VZAybYvGZx/7t1EwcWYYg4Jl5ckaGCEgPacZOA7/0uvKi1e8pW88qISUfAQNM6i3VCFKQhI04KEn0UJzJ7uE8P8WkFAB2mcGqSwqxKJl9SXl7v4HH2zW/sPawM45uloVJr+G+gM1ABa+WTL/rVOOGCqtvLAOBxOjoaCqkaFWWAP7yOHFum2TKYCkqlnaImrB2P/bR/JkrfBJfWcajDO97uvmYCTgXJGXF6isqnQgUvd6fP7ynbib5Hmo6VWldvGbOxf8o4C4oQTVZM1e3+3rHxKbqjVUIqHzcJC0s0cmb9938Q0H2/Ck2DaEIpPmFYunYppwnDaKFPKcZXaeSb+S7lYMUm1EWxAXuO5X9QyXuY2EA/5QtVVWJ5DDM3f+hiU75OZsbOWis5mQvhKGZSw8CcXHSOyCefEzmZ1vj4FbMroGKXLav/zvaea833kJzGuIBA3jiuj37dpQZNoEqDSZFuQwOO9ExqM/XNi3bZkUU5of82+86y00h8LTXo7GexPdGKkcTfX+q3vLru1HyQnJOPb+FpU0NHtzGBhc8coRprtAv5p4aFNLQ8JkvDWBTuGAK6I8yrpd0qQUUiTwC2YuHG9t3m/dHue0RnCp6gkb+d+InzQxtyUhiGHn57Z8n6YhZPJnef8mWklRbNivkOnikTAw4IY0KGyegHnKwgQ43uJnRNnD0ZhWZ+mM3fpkeBdkJW4gROjVxL/egOzy80h+ovOrIdMT7aSE5O4Tmtxz0UuDeLBYea3YO0ZYAiHMkQmj0eEhLHaoJ+Ed4yl0rbyRsY4QoZBCNBtceNgsf2BN16IC+NN+LqeJs3qQ2RmQJCfrH3vq9b5chssbu4kvIx3bPFL+0oMRGCT9up8AVfW5ikWWaW4kAd1Vbv2UyvvkZ6GxeaFVrHsLQTJAIAUGN2J01w0fYAilYQ4BZeJLLs6EIO+Tr154KqYeauNONcavqcV+O0r7zIN++BRT6zEygYSjUXYYZc/kvt0ORXqNJAYZq1IMSxr9KbYo/7dJwIZAzDiomtVW1srC90i1gMpcnglTLHra2nHLrTGgbeImc1sxoSi9Da3iYm1Hk4hUKa6nF9jp4yBeHhey/UchgrqzIzCjoKNKYQXhUtq00SYsVCYTwsG75pWSfOIV6m7H3TM5oRtpV97C+tKUqNaLl22UFvzfhVEP9C5Cn2tbZpDr9fSkavmHquLd8uQtYSN2V93qQbqsZasuT78O3AUsQT8rdxgQc2/ky4nSUgSSV2q9Lfq1aJCHEeDBBtoiYf/sq4XfClxIKlhip77HYh4Zu5vJ9i6PG45Wqhcz/TU+TmECqdrpFJZBwN2Dps9lJiEqQsaTuNqf7zL+C14hJ6w3kXToaQtcAHU9HNm/YblNot0H0hjDG7B0fAsKXDczYAfIXo2k0uK9bhewvOprHmJVKrb+STsrG6OvNUJQ8U7jvok9FrPJe4nCKvTv1Vfn6qUODuNTzUmMmpAmO5WEnKjOMjx4ZB4g7vZbMxCl+G3nHqycdsSatbV4SlplIEAhyTNVEELOvBy2CXXcxiUL6jSRB3/uXv23X8J8tsP0kT0vUp5mpK76WFMsiuz8WEnxNkqQfj79uUeUntBcd4NrlHFozeY75vnj1cfSOMZnNUB7hgnyrBOOlmZu+N2IuLnZy7IZ+t6T8UL3FpIoqLNs2freyU6Bs+Ad1SftENNnhz6SkvylflqTuoeBxH2l7tkA1YQnjHYI/4I1Kag2voRI1qFzyF3OgQ/FxQkm5q3XOJJTAYZQs1wlDQEQ6tFGAUULfUf3T4N5wJYfMK/1Wi8zk37vjyDYoS8cgo6LtKEJP8PLPK5gLDa650T7Yts+A0xzlOongMpk4dP+9vrcLDOxxy3AfQFrUApsUggQEb88DLn41Ehv4GBm+u1RPjdXzbjyy8amX9Gem1RBS1zFBJRcPgxrrwX7S2FIQBwe5g2eKuBZ7LN+3HBSIxlyGNnz1ANrenXiPU+zvgFfHJAdeWbUUDzns+qBPXAPYLd+aqdOCSGDwOCmdyeEzygYFalRsEzdOxAafdkzjSyisyNLwzjix65v6d9EE3TV3Mu7+nCPQTFbIAZ6BPV5dbOXtet1OjrFNWeuTshiPxCv1BnXd84+T7/eq6DAME+EXmfh+DcH5wKsZlITow/9s4Oo0r+2/NH3EOJFJDihWsZ7kWB1KeGPXNbzQYMl/GzwgON8YbCTcLkQPqZh/6c8pBYWzDEWoOWwxCNHhwgHQlUteJQoRI13PA8cwoYbRpubQt0lqZ/gdS1L7osjOI9RcqcH9OQbkDVPBNSIhK1KJkNZxZ/13+HHiTc7TXyQS9E639w9XywQQZQExQhv8MnWKzmOgIhIBGTtHdZ7qzt6rL8lw3DjkhAMW6do6DPk2POafBjREiG+KoVg2ZQGK6hJLaeF0rc9SjUZdylqIm2tVgXKGPuGB8aDTYdMP+4AZA9qYG+yRO1Vj5E14nOv4u6+h7Hl9U/GYYEWhb3FVhj/h5uDH5fMhUPn9aG0VZOfZqoQxo4/HBDMrBpyNBjMTBtKxM7V+bPNO7VM2K7DM+6P4R4OEyjOxlnHat07HieoG15/ns0lpl77/eGoTHynz0flc6EV6JvaHo4W2QbWZ78zPAPYwW9rxsPUetvSv0CEugJ3bOmQASXt1aUvqDzF1ZGX6dIJtQ6+5mE76g36itSLcvvQh5B+2vsP8j68Ex+ENZKh+ViojvAZnEaB2uAuW+sJSu3G9g99OXEB3BoQs5kkREc8M3fiktuSe6cGvGdtiur/XFwU0oSniDBz8F84hiVRIX8RpwAPixSiU5le/OdAsCW0S0g9dv64qnJLtjvm4QOEmfu9ZXOh3wku1ZAHey3IW9vIO/aJBF7G1xBHuQabYaK48GggxHIrr4HK9p87AdlwvEbdIfVyMXfKr0taXfzo9Wh1oMBUwfgs+7SDNy8X4S5n1vQbZugMUFkAYl8UWLdme5zJqnQ9h+APhgFu+skQ82DOAclXJKsj68mFcq7zYpIx7+jMJqL55CZpkbTZwywv4GDZB8C78H30zZlNhIBI0CTExBvsNbbhMeWhrDmq5MA569vEGO0axLOoEnTnY2G9Eqvq8m6thJahXN0JhJPHRLiHB2PFcGhSDXzq7VArECC7od6F+d4hf3wmiIQklRJ6Xvzs4B7osXQdxryJ7CztRrIsAylntFxcqQRdwyv/KhvcUpxolR8K/A7683Mgf8woq7QdUml6ZurK7P58FB8cXOKWsB583vycQrI3NI8iarRd5vUR2bfQjQ8cBWtsy9NMx2CyprYvxEKAf0KcVzGub2a1wtZDl1XVb9ngN4KIs9cnSyWIx+RE8KY4NmkPshLvxxQ+eY+8KCwYOaiRqpNB6L/aJeUZals+SJH6wG/L9ztjeRBf4L4U6QL2Exi0pKc7PuLkm4NQtep4veXv6uq8yHuSJaSmgnGOvc+DIfwSdJ6OYBlh8TwUzxf8rzdPXwYn7UBaCLdknHkFbr6JSAKcktoO1yALB4z5faQgxIB3r5v3nr95hE9aHjVyPqUFkCZHHJmYfgEaOBZ1Nq+5WYitTUZijaImpqijnIn6WeTHy8eWlHCKGe5uNzDMjxW+jWzP5Qed/1+eB1xvl+02qSqfXzPgBD/8pvmPOWQyaEeHqprRB+w2Qh9e99lgwyv7RktHmgxJCt0hXuxkEjDO5g8UR+MYcTGaSqk3vyySLCw/w6+7lx1BvEkC50cWvCTWZiSPX8blGPyCM6eF6rGuUvsfVCXdt0HEEcC5zFvO4B9cqFJ2WfHCZaFMKg29y8bLe09Iu55Tz/7/7x87dMhF8sz0rY8rlMwtXgPTaKXBaaAhSNNxTSyUrVWn/2e/HUc6IPDrFwNnkMQyjri+aM+1vDdRjDPO7LBN+GSeA9MLjBMorsjMJXjbaeX5IeB/tCHQUSVAhEkK73t9b5dd3Y/cSyD/DGfYaui7f9fgc7YKPsgQJGcHvKnS76NL34FAVZfm7quy73ye5DsEpXltAeS+Jlp3s/jobBZJW+y4cYzbx13edXjnJTxBwwJkOMCoX0VXtRDRkya8i0JaZefyp3ExKdsIcccRtP+PC8S6CWdkedviDqJTR3IMuGprn/NiCw8W1FjnxEgr+/TRHyQ6ANNEzBCC56tfeSwmFfN+NgpmSR4ZvY3vRIXyn85IjFkQf8JrW3LVWbFdWC4sMTfaIFt/wXrsZ7ucRUPui7Af0Uu0JkwMOba8dw8bUvnk+qO7bWdvjpCJ/RmGCqK3mb7/Cr0UECVqpViL2YyCcHap9yS/LvrcVlOYHgeCm/hayeZT9Q/J+MWTL2Kc+vLmeBCiOpnJ2ROYPi7dB84EIRm/56YxPH61fTiqO6GyyPq74hxx+gqcZRLXgTkv35hqQEPsg+E+UoR8OrpgAcEzHC2WpiZhD3QfnYSW3mpcFRjtO/PB1hFbjD1aKxywUsyEVdM99neK3PuNILdycyczZKrfHyLsEST0qtIIHKkGFLXes7cUyOSA956zvVizlOuBUFy2feRmI2uZvs+OqVWSRKIYfBEX/YwEiBEHXwefw4Kl7kYVYENu7VADQSt4EIyCvQO/JIIY50IqNLj7vZqv71vRQ6EvDADJnGwHanf4DYEtgHPU5h5fdNoQoTcUmi7H34R8oss4mFTimGjDCrfOFNMIJ0vrikczKEHH7fujCTpCS4ho/H1OiI+E+IVHiFXPJRIZvDqppfo5aKKm6F9UMfgW9qdopw/omD4jbz/y9rTghhTKxj0eokQuYko0KSry6yf9ByUq6T0Vw7O/KhtLtMltFOnEh+uzeQ/TesRzlNPqjM4+tB1S051AbPYlciqg+qDb53zvj5mdftGgnmQ4wb1Lp8VPUPcjaFOx2tThxqUxHoLpreu+0j0DYfuZ8MH3oeRGufQLGR8onzcvmPRghcrQp1lyjMhAdtcgH9ZNRa9Dgrurp7IFv7V4cMWaQfbWjuNRNa3SIw3dosA0Ge/jpKMGlYRGGsI/8kBXE9Q3r2me601/+1uMMmLsCzt06tgQdyR7lB6zSTSQmbdaLxKPSjDPClgbl8oct6jCGVs4jICTPomQiq7cLAZx2DmD5ZKpkznG0aTaHW+v/gmCnKzt/kI2nG9IagjxMpHDU6rzpzm7r1/emTHZXaH7zn9ZNc1P72yXdzLsAGVViulq0zZ1vwe/YJAxNcW8ctlXsDa2EE4N/rkW5HxaAmLZnvClpvxh0Xa1yaGIh3FdfZZwlaYI6RtEiH+OEW9R6m7sKRCT+hVWyby3Xz2BGIxzgh9f/Us3T0/phse+GigaVYIBE8ADWMAE74pU6SlPKv94nq8CTp4SlMXOrwzzBibCFuMX0I6Gruj1t3/tWm5MPHDgYMpy82U5IVq7zHS7Au+YHe7L5gtYwPSXE749/i98vMOTIT7TCXp7Phxq2eIu3cc+KQoejePS4GXyz6D8ICyPOMOJ9sJEl7OLHaHzXI3rqsC1j8WUW0gchANgZeUCJP97qmxNWQdVQCd6Xe73tkDMtFEL51lELzN4rlr/oyFvKodctd0RRDQgk0uD4ktUym90b1Gj0tqe7b+JZaDZLybFR5WKxJ9R7WpRNzCRE5LaXCxHq4uLyLmSWZvlrE9kovVyfeDeAzIxxNfP6sp52SVKw6oPUz6mBAxVM5DViETqVOIx0gCR+YuqitLYkw3Du7V/18prHAmaAKlX4WdbI50JZco1kqI8xhp7AUVGphJKjpGBEB7i8barHpAGtuqcg/3/0uogqvi8nuCAbB0gbEboLDIyhKJBoTGjX4QN7OPd3JWywu2pbpoE/f3xworz6HBu9VJn2uk+llXEQr3HznMdnoYD7wlB658d0hp+JJQv6A3egBqqbznE+v2Rp77rcO3j/wal9mlgSFguqvWkx9UXOMLdeI+3OY9cS2HJ1081hkufDv6ZdAeizGYAhNRyOjwDKDddmZkozZ8O0OidGTQnX4bvXiMl8bUrC9AXIKJobZzW2amhxIAasi8W2br5jr245vJWNyiSKb0KvhRtcsb6yH5+wAmPG0qY5+3ptb3Ip4hMKSjifuWuUshglkQy/DoQzhUUUv9u8/cbw1ISWepdmn2WlqNNs2GDSK6WE8RafjwOZkzV3NDYQXWzQIOhyN3A3qFu0OY16RFa3UlGb7u3Q2fc+QhKC4f9VtWF0KmXkmOHgVW7si8mn/BcS9TQaIHypoWY1uukNKIPQVFYRTroHgTTJ8uQ+b0DcM+qNPIluo3ZIGnTkSRW2yO+vMuo9OurwW8CVd5pDNZvpblDX/89sIGnwq9KNnj9huIfc/yY9TRBPj47zNQ60MPPXk36a0hoJsVe8GfWLTdGU8IT9Js32U/FMmII9LQJhl1wwBCP8pQjUvJbC4YAE2lBD2N6ijgTOaXjZn6FIzFV6nWOjKxlwtP4iDMIbRQinXC9bDlXHStLvswf58Nuu3rbEscxx/7f/WmbBAenrO6so8lJNUUeOObDK4Q7/1eSqWFfaNHKmDDpT6zUgaUIBkAsX/+iYW100deYPY+7tmoIw+RUGiwFSSJvknGcre0t+hQrQF2Pyf2mzDWCz2+bSkOGPNSxczE9V2M0pi1lt09/zFGY984vTgr4a4B0+Hx3LXzDHNAOXvJVndv8yH42S07ICYdTuUdzatVkanVdDfep+rdw1Nbe5TMWX7/dCf9pwC58gDsOQ0p+zifGTCQB2aB+dRKd2qQVjO5rtF3Aff/EkRXH43ThDN16CPXN2i5mU6biwyWkrN1044yCRB6SUe0ZKF2iPL+jdeuvoQqkOpoKOMPXfyOQnjka8UqEk0EgOtsOqKUll9l0HhB0fRGvP57gESRdcMi+J5u1makQ7XPSSBlfFaJ705ocMUHgGVq/133JPXmLeNPo+YjWadcyEGMNy0CH9ByaEgD+jWhyAxIzJIOFcKiqmgfn9MyAGmXuMZwaPQCGE5+ScaOo6bQiL4ayRXBuohPRRlWkfkk72U5Ky+H4+YJFikyWG4aKHLsMew9BpWaBBEZtm4SNheju5FNkfeBtU0nfMeaAy0/Y0HOsKVUbP6CsfWJvWdOn/06i8YkM6mLwQ5EGfS6JlDeTr7BchHZfb10+LcJ0VLNE0elP4CMo3dLbI+venhMciqz9MG0cJkIa4MOzYSBLNaHt1A5YXfw6KTOPphIh3dQcUNTrqwYrR6Z9BvSjr5VIRvB92UB5NzUOQmyUNET8U3pHpbDr53vqzR13rxbLIUVmzKhGllTngL5S0H0Ykw0TSb2QyJS6Dqzfo/RWHAar/aGTo6T2iu1amN5scKFR8ig639nvqSEjdRYVcNZUNQlJqACIFlB/DhX3YCW+eXgeFyP71CAle7JsDhv9WGMWSUqWdHFMWKKXuzmOPcVZ2ChSCp6YvglaulwDz7vMAUMDFgw3K655PjkTf0F1kiJifAjP+SjFodic286DcvxZeJZgnWgIHGrc7TW/v/UEL5QAB/DO3H4FXBYPB3qNRw/6Lqd9+1B/kSKG1ApKF0JfGfDFliyn6kAscUe7rJW36tZgCPWathvoj7mQinO3b/ELI8GfZ+8TlIBnLX6W0DIr7ovay76I/Hp0ifMhwki0wrBVnPTppXfu/GmQTAM0Zx+byiBcTfvWsA3kaeW/mI2rGkL36RDWHLUUXU1rE9jCsZl1dRB16PxI2W9A5WDW+zQeOrfNajPYOE0jTMjpGpnrp33f/M5d4VzhVetwAT2M/xusPFNBYZWRgdMb05F3ulxnZ16+M1zxv/ZFJIM1cg7W8JE3cqoGSrGJniPQdn+SJy0aPRYDAI4AdCPuW8jRVyvHRTEzH9soDPAYeAriDDBYcpFDfjkutDCWONabpj6T7CgUUvS4YfqDYED+aXroP2NsK1hJcdgw0ZpujSw4mtBdAINOxya3/+mhpeO7wRs5hZdkBjEYDi9woYRgT1FSC+W173vuONCgYHpwYRgZKuf0xT1T4ja9fEGiPXXQ+rOm7xFuFxYbKKuJR1GqpDY8C4xfOnrnuO+55dsEZVsQjHwIsXXeE6U79RElq6CmJVPK1V89remLu8ByuD7VpmR0o0a8vcrAFpg0FoF4yPE9SpO4m/XCx/7Z2T5C4YwrzpTT+iYGYCKglFDrzSz4hzS44niacMUtFwLV09/fJ1ON2+TnSkJLFFJcjy06DVIy29boCCAs+pSSYoaWImqSeH3wGB62aReI0401Qwj9SsM7duuLZ4Ms1VNHpvPKaDxRMXjFwb88zfbZDGKqByNHRBZdom7U52/INHQsGVbkITvwkXzfjiIJrsdhTZ9vuiymRLF5eY0oHE7/Gzy1u32kQrwXyajc1rJAMaQMUnin0/UNySrBzoIE9FMBI3pJutmjSW613xacpsZBkConP19CSVxwxKcefthzUZuCQQPnBJPq5x8B9JVJBp2tsyTZh9ID4qzhylMoiviQXvbBnEBU/YL6w9Dasfl/frL9ZeCXTeGi4FWScbmFLBsU0Hvg+7sTP52lUgPrpEN2xET9SOLnMpL+rRhD8KVGeAlmdz/fgBnN9PQV5of7K7vQ929zraZACyQ705R4IZOyZWgjJFRBypSBtCrwnlJiZkF0FFLOMW5IGfwXodriu04/nAPzMVaFbBtL9lDZcIpVi/r+HkbRC8MeNnFyw5NZ/DReS6e5L5baSgT89ak5uU5vIUZW1Qg1RYETmuLukVRizF2gj0/MDPSXx9Low7F1bTWwjgLckHfgai/mIYBgck1yhwkVK/W1no3iPkELxQ1eY/1KFb+wd4/vlKvCPA2YHfBYirPYdJ5U24cBoc9M5XYSzYL0bAUZtACTM9W3psGHWMRR8C5TZt1DIARFs8w6CgceCFrr6DAWJ1AH3r26I2QnnI6pEkPUu9+cE9hEUVlAfUOeK/ttPb6eJ/OE1rhh39sXwNCLDMEQ8coHP2AX/eSsmTvNdIyEyKJyTax36v4g2p9rS7Nosjn6zLrWiWrwO186oxotzY3iykOdvOlmy8CHcpTzBcMzPqO6xzUvqF7eQKFoSHByCMT60k7y9Z5szppFnIhZRmXA8zUS/PgWUi512+eT+JabCUSUTUn65rG1Zw5rOacfQKXVY0hQY9v/3jAC/qcva6fO911hcDzsO7ytz+qS6khBxRFHf5erczG9B1CNZxwQ5iQcRQOVUuO1mn3upklCR4h0omTtEKWhzckc+zfLogjd95tMCtvgZtHornURMe3y2wXz7tba2aj4QqahdQWiezV/g93AJ4PnGkfy6cM7XD9QSitVpuBhZR9lbKXWJofkYLf3jotzM54Gx5cS+7UrmuEMgEvj6MtOCnvbl1jAKTRdBWc7ixzeYKaTM1T1DGdM4gYmRTqR3m2MGBaHCgjsEx7E6EI4Y8+9WeO1ybBbpAtf3m/6t1tuzs9o6pBd+DAOfkfp7dAkJbvoS+Lu7pyJZXV3dSxkvtys/IJofxkt0FlwxUbWXpJuKwsEkOXqqzllBOL3MNYfXeJwDenlRoSPHusx8z+oajTPhHq+362BIBdcd35ABJ/fVB9DP0VwQr+AjLyep5OLL7Ua9fOosilox3hUkCsXkyuc1DMCWCmCOMmGrn6dsHyiY4ZsXuazesW6SdMcqaqzzJjQ2tgs0vIv7c6zix3kopnYhD3iN/0stKbvg6XTs+mQ6Q4ziH/DD3jNzyYBxsS9nRCD9gk9qQvQdiqF3fDpEPNP8jFsIzR2PUYnPh6faDfu/LEctMKZs+qs3jJOc4p76duy4Is31NwMuItJC799JRgh3yemhWhclVT/hSh/dereBZ7QiZE1ZnaZ9QUWlcas8Y7weGlyAB3MDNj2ht3vaLpfxaEPLqHZRG/llNCpCPNXdjDHJ2snv1FkjNmLXxOrdvVj8Jkoj9y/tYiBSphEQ52JFC+5biZQMkepZd/BPu91JDtdGEfzjSc6jpWjcrN86tELA27ItyKqum/zPeOYgMHO2fA30CMisWjWQq4Yr6zcusjBJETtJ6DVOqLCudRdusqCeTUSFWj7x4PgHX0GHri6Nl/DqK0kbylxbTf/kAgD5rKM+GcEFmxKYw2kBdSi1xFafWUPpwbMJeZLJv28y5iAX5GCQzod8U+hf3nVbU5tfeo7355kuukbUBIFTv+7eGKyiPTJ4748rqm/+q4RoXxJ/qqfxabwutJVmhSABPuYCR1ySbd2eYKAnmT5JxrKmEMDTQgCeAyO5TwLuYtva7SrLRGZ0g/RpfH+w6EEQR0lbxOhbfzk9aUOzPUNIs/hGY/u1PVb+++reXmsumB7REiKUcwu0z1FpHU/p5zJ21dVlGGnE1cuVXC40q0zsbzE8BHpCItZ9mnDqbHYCX33O7hOxvPYKFSFpbq+g5AVh+xGAtT8ZUBlqVfig87qlSTuvTIgXXvGcHlsKpxP6MlvI5X6Ubwlg5lngW8IIRy31LNExK1lDg/excghpVXwAIruWlqaPYGWTEnem4DxS87HlYnow8UH+lwHZ+0LWzkLBp7gqqyPhSbCF7Q5kLDrDmy44GKSCSAxVbS04hVqVY3e1jC/ZRRsiJ6dF2Q42FK/gcaLYe7Daa2PJMVlV0kjsHT7QS6leuQSSYdyjI3qKD8sEBcohcIS8OkimYNV1ZOcbCysllYSUYE/SVtrZpcJvxXxom7jKxt/jEnKRTeff6FGPCVTu/XnjZRl6Yaa0KrIgX+NLJ0AW7+qsr6bYjaIt37tnyaeU6SJGueJmpMEvHe0FS3cez0poppiesTbhmPVw8aHBsQ7ZtnHRDPynS6WZYVVA+CxTZPzKgRBHdyNc4lHyDHEYP1qJ7QxT3YtknrqZ5vxlRWrWUrRNTMBdj4wIKb3jBnCq35ilw8pNEnW9PhNJ7ygxOIqnKFLkzNqtUtm1FMOGYJvJx7Ot7zXHIarKa6Nbi2NBN0/tclNnL8W6urveQIsTeXqHT87jal9CkXdmhWzN2uFINO23Q1hstqniw0vFb0EPtbDmWm9XaznMeQw5d9jBw6WuQBVTvwq4/37bBF6uNdy5w+mbHeKM7Oe7AYn0E1TskUCM9HU9Ua/x0lFJLn0NKHfeU+wsePJ6IcJ0B4ElB79xm4/FRFzBvfhmvNiqcoPc0RBHn75ksuqJ5UTtuTKzhEmEjSNl2y9w3zEAy89NIZw8GpZpsM/WTNu2O4QoYf9QCAn0+ixB8pGHHrFj3Fle2s7aF1P2i9rVDwPsXX5S2MdlwHRs0G5brQq0dAaMwcSDB8tYh8gKlTmGcyfXNEEwR9TTdjWEySxS/TOlkEBhGt7+6xQUvx91RfBHieblq4Hsh/zVpAAmpRiI1fUzCGuFxwE04UBspytvn1swMo/Jf/hqAH6HJvueYJIHQfyS1JrIVuqoOiQWxBfzembvCn5fxocrUx8yBqhiUo5kU7w7VKDXnwGLxQxO+irYokwZTd83D+OmY887Oha7NUPNwouns9DRrzdy68tEsX+iwJzHDFOnaSGMmYf9m2Si4OKWFsu8oQpCWGvK1zRGKUIeGPKcK6irGVv2/P4rc9wM+T/vq45ghlnKi3JD4xBQ1ALuncl3St1eK/QhB3Q6BRjV59skZdWptYKxpp9qpi2nPOI5Tio0ue8E4ZJAijM7C7m/Eo5K6nAv+PeGElka3inOiJULJze4MGCP0r8w43afKBfsgZU6Z5EKJ0ds5mYFKoGyADT8BgeOkcFNjxiCxUKvO4fYl6Li01BytS75RrVPwhIBlMulqGIEAeHFGEA3a3Kn1eYNLXwckLVGr8RLDz1T+IewhIHSflXYCNAG2CjuXbMaj1I3ZDJzTH3AkxnG8nR7xHCPR54PEEdJM1NcOuEjWTmAGB2U7VYFPekUgUw5WPYIdqhlWG1Q/NNBUF3kXFv4D1FT4fQT5TKXVhxBiTXwPgINBV8Y7nSwttQGd7cScWKEIyhYmBD1nasqn7/AW4KTS/cW2H1p48NVbmBqqxZYR0o8UdRhQgJm2cG0FEnHK0HQnXMrWAbR8WCrZoOwBDbkHrZrB6JRqoTdQ8Fy2ZxEOVKb9TeSv81st6qlC+Qfo3rwd7801iKm42Aq1sElx9Y9yHTP51z5PGUsvUJLC+UXYYKGazNLPHpKqfnXRf0lRUHG3dpTLsEtA4hnU/4R7vQq6ZqXQfH4nZZjYxW48Xx737wtsXrtnarNSg0YyqX0XTAijVT/nK3jfj0PbthETBRqzxKmI2KbDzk5Nn+xXywftNM+kBmCrI5N/PgeO4/GKi34rJ+srF6IKawMkdJWlQ4z3wJYli7rxvuN6ALtsQ812epMMOTG7ZsW/qiL0ecthJhcoP2xtP/XfB4bzLpxDxmwejndCjxFZcP17+XRXW/XYbsCioi1o5Il0HibEXF3AH2t9f6bldhY1Ubbd6z1R4IiNy9kk2O7HZ0Fj1SaHB9n82IZUsP5EKc/rnmPxB9tl1HQN1lXl6kLYvFn23mMjJ6kQhJJ+5PB+jcUtFaTmULF7/lPgkOcJCBJBczapZ1uEvAtIl8BwEgeXtao0ZqdJ1zxBDbO7cvrwtf2V1lKe/nlcH2krF37xcmpg+DRASOSstSlRa9K0pDD2p7YgthZwCCjUBSARgZPCFlPyIVOyExEIvFI298iMJ0p4RP83MajrVp4ZkR5F0ASa3R6mXnILMXziEonB+yyorliDyyA37RVKFjQqo7SMJr6wZWW+Mm80+Ewx3O5UYmue8nuZvc0Ft0cBrT/L4JhxsjCx7hy9N5J0lB3LKt9MMwvVDpRPMB8hRqG6y3SBGpMVTl8/gvAaegCaoO0/N81ORWAHhuhPEfUmjxDhBfeDZzyMneOkkbxH5UQfo2irHBX2N/tzWTkU3ujLJcC01jWNRYsvkiyzO6oXeYolo6zS7vAl3amigdBNmFRNpH3e/cJWkE0PubFMZGv9sR68H48Vk3Si2rmb72C86AKBOn88qYL7/MuOrZ/su1mg5bkgK8cUwJWINdYgoXeQhO1x6ggOK8iYwdL538OvnHz4T9wC4bKyE4Ket28eJ+FDr9CLGP2qMIABqM7E4ckT4vUtSKusMV1jZKmxkUqGOOfdovKNYjNR4Oj7HaER5ZsQKixb47YbUNJfTN2w1AS6W1T4FiUXgvCW8RiCvy0tM8UoQSZ/jfu2cb2h3SwESN79wBLLpsySRFNRbrHF1sxRjs5w2wbR3e7KKMdQF4am30pqtIYAuomGlvc/e88WCx8wh4hKlkRKTAnnRxB3gRlqDthve8+5jSBTCY1gbxgp+QzJulA3FuMR6l/10gEojCV6X77WPOAgWAdpNDF5JQcMPQvGvy2wsVqMCuDeqIwfqrFcteMCy+zmQRJ5+bnpB+BKMPHgHuzM06CXn3XdpihKIVcc5cD0X82mKVODapqiLINDUrm1f1eW8jgDmYxjf6uxKS4LMi3aGa4i42Vh7nmR3CY0TSMfzADtzmhDnhC0cxTBftkGd0QmybDR3HrmtTzQmr3ZiK7aWjkBdW941VolqLUR5ME2FU54M1If7+bmqOmTArVpZMHf717UopCPEU5SfXi8W826zRkRGCqWY+FMZTJvf/PDhEYWovSVEM1m6liMrbaGG+2nVWkb48xiJycwyFw5mg9kN8JvsSCo0m9vLJmeNQEfHIElwBZrr9/R4flLsHi9sORxM6NBBvruI7fDC6jSFTdN6kfVRckn2DhSTVFSOnUoZbZ3mUGMOn3S5Mx1T/ap7KE8TtsCBeSl8PqWz6jGSK7cBYvJPVt/pCQyLRMQdhEaotl+x9BGgiPfdjmqU7alpMx881goWYPoQCo7wlKqpSdckTBQLBcbtyVUD+bEod000yrN9SvthBKRjbBXzTSpUjL7rAlh/HETWgXeQlsdI045DyJ9DqenXn98th6DwW7msueCNuiIfDfcH2iO3+Z56z0+ZSxJJiqH/NMDjmi7T4gTlg46RY8oYIZ+NJVFm367iPkNma9QKb5qLCJZDnlnsdzShcjrVTbMBTYyehOMCO07/ZAQI21EqnR1kVxFSPpaMNm9qO+IbyemcvzZs7IuynVZagaq68oDsHZ2IsN16rHVCmKn2nsLFFDok4AT7jPO3txYpXlgM5vLiUGtyWmOz/Lrv+jIkFITi0LdCjCsczrRcfUs9h+p84UpGsQgHcoi55IJY95wTNBhwdNbHTtrhkD6vzZhszJC5FDWj1edyW8y4WCV7DB6Q0NfB+qcoZTbVqNgwu1io9XraHpczWL8rPHqCYgmR2JG3C+O7dJH7OHSV2qU9YszaXZHKfIr0ar26HXmsvbEMelrQZ1nu9nO+onbW6rGaeT65+K68azns98rV5/exjuWIOa/t0kifP4rlMW3o9yjBWp/X3q4iOpq8Ws3sQszrg4f6br/ouud6umVBHYFvZWFNRpX+aZqof/qZl4sLFnmEfuLJKECnTJCVNeLWDGYc5XQoDdaJ2HdolJ7vzVaJEuOkSSGJViTNoLgDeq96ZXnuWFG8PN6c8DEAwiDtLVFsufQV74EbZBkomciw8MHWA+hOwJ4e67ZSr+sXYdlFhxOA008dKtHg96g16tDywld1HnwIvMrvLEPYnkDIGc9zDl3ymdCygpho0ead0MwWMsi/xGCMg3rsqbxnVelTZnysztXEz7xZy2yltGPs8hN4+Juhg68Asq2Z7uq6WksF6mqn9xseHWYyPT++fR/rhc4QxB3kI4Ubyi6Kw2zGybpf+IQO9eqh60ESDN4i2J8Icr/jA930olpyvqHYxsW/jslyH2cf1uB/RV11RhbmONINOMNYEV8jBVKMm0DnKZ7kMuCEaJG7CwLB17zhyCQvNfArWba56vtU3pll3qXNNA4eB4Mo61WMBqJOqQkK+S/iF7rIWpu9Euj8e4Rcaag9Hj38s+Euc0QzKGTkZ6G0ZGQcLfrumRjHEAwFhwKUaNW8ALMkXhtrGNt85NExaf6FAv8Irvdq+6+9gj2DxFNxH17ivRRUZ7N+aoTvqy5BUKMH1L+FEqC5JiLoCpJ0ueZG7lyEXfYVBfugYo9YL8pnkUG6aQadcCr413QEKNXUUIEamfxPdL7awx/H/PWP2bSbdr9WiWIGK3fkugjX5VmciiHFx9FZVa/cfMqpN8swI/ID/EpGF9z+iBeCl/nxqrf9zMPYqng0KmVymCq6RG2JTHkNrF9S505dxQv+gLR1FvSBU40decwMfIJ06YX/YwZhI/Fzw/Ay5dAF76TyG2A2z0TUT7OQuWUIHpWlNVOMqZ5+cxgaVNHXY0SQtu9uoMTYp98Yb9Qxx/1OFDyRzjxrpNp7wHvun0Ou3BVlgnmyT5jquU0DMMHAfSBwH0O7r0VZuLL1FlFmhPNFYur4i0ZUlC7IuWRuUDHSmXnXNEHo43F5e/X/QJ9oQcyVtz8UvADsgYbpxloafPt+g69Jqt9WRutTQDHQHH1xMPHMszJs2H7Fe78iWq+SvpGr5dn0aPWod5dPeld4hubMwGf7iDKGY0eE400w5dzxaak56BcE0xZLl1ts5iP3CZjg7ykJj0kFwCF/CM5I3qbMPGbW/ehRUh48XTslBi4clxQgB+kpbrQ6m6vTAO2GrGS8TAUwi3kSXOwLlR47MvovvSjbIwMUHZa7KWzeqArrKaKKDwFhteG5YJ12R4m2F+/Nj8xeprFt1qs9DETQwzpyZJszdvYLSvOJygtqWNA3SWBHzva8d3wkOFq3pNDWeGZ6OkY04V0ZhrnZWkL3VsMH+DCnX3P+M6+qrfdzj98Sv4YW713irvCGLtWuwipvhfxk6NCxXxnr6Qc4QtayEt3VvqTyl+lJPOnSbLBII6tnyAP42okHjrQXRZtoeGyd9oeyuK9hEmu8VkiIqhGv8OF+iOAKq4D15mxcUvkDKTnm9w7y/fmLmjCZ/LNTYx9vE2DT9/E+o4v00OT/pAJ3YHbyJs4ZYG1FMxBT4nk1SZXDemOcv2/3Y3fdOjsQb8JcWyZLJ5LMBK1yphfR/SE7qPQEGHyIjNFr+jQsErfAL0Cv8K/uTljrJvtYVmW1xcIzNtfoaRJ5H2KgTuCaKuSvAzMz9Gn/CWwtbIhuVQFSTjnnWm+i1zacWVZ4uobKJLXnXndjyPwWiwHRqebIQeN2pEc/dkgKbNsn81X85DAKRMlArKFjGUuQMyhCnhdzAj5MzQIM64WPDcMpVWZpIdcEH82PNc/Lyd+ORZ3Tt4/FJDhWC/JN0utdoruA6jgNZfjLl+frCp1wZGtT08KFsenVSzLHxHs2HZKQIUu5U+3yDu5bhyHh+mxwChz3WhuDEt8V5A+u+Fegbi58K1ijWCRWPoEuGCQeqvBVH+6Fx8JmKnJVPduIBZaOTTyeqRCCQylqoYFjPWaUFlM+CvIc3/qDOS3Fj11D3qSexTwLU0u9pYie1lRAT0u3T6JjYDBT+EcvsvC3S9hxX+gJDOq2j8uHLZ90XORxd6Z0G5+rGhOh0VXPsYrUnuvMGmOVsDtFhJPihIdmchb5S8z95oZbnrbjyjpxlo/io06Mligm+RGUdukVIar59/Vpyz52kdu29TTswAILuR1LbqrwslJhcBonfjpej9oFyBOQBLMeSN1C7XYJs5Q1VIr7rNN5uPevhMNFPS5ZOUSCew0gTVzSsUStT4+b8Ed0ZGw0w51G/nu8+vC1mAeMV1iD33mjPYyfEX8o7TIMkNBV8ClV/LKU7hWDu3SGwtD772RBX0dWB1awiQao7E9pDniNnjNk829/tjhj/y2h7tvFkSfZgyGCzV6E75LsckaZqm4iyPdH3ium7dMM0wJpo9YW7XKeX6KtiSE42IkgMIGFOHmvg+UOGq1ATyCgase/GZU+svLiQKaUIaBfoEfnNTRoMJBvxC4JtshD3q1ugG18Vq2ITh5DFaMAML8QwdNxKNv4iMliYPZUpYqNPrTT5adK6Je5FiAgC7xCMUDa3xItAOZvvnkmfF0AJaBUG37KIC0hyQMpD0Oa6ecVpNiCuRKOPgycuvzVu7OdjVjqiP2HEVGPyVlGbG6yT5SxA9mlfaaQ9YFYFjbLI/VEwKt3cwnbMQF+sQ2az/DWIiwaLc48bzOcVYv4qFNBLG9tviUdFnxmamYkzu7QFOBh+VRllZU1EoxqfqcHtgQpTNCzbyMY6BdLSFqlsprK74FwsMuFXyahiuVPQ7wtPaNaOAbW4gxCFk4zPoCmwHSqFXV0Ebo4Wf4RHY9vpR2RNWKnKJKAE5b/mC+0JyGvVQ7THSqfYfWGSuZ0ozZH8YL8e25YORnzjgelZkYXzgxnE1d0z+Ra1mdDPeX7YmcPwRepbMPoapGTJMfYd5XkY/dJfO9dggHkKuSl4fM6sH0PtzvRiuL9eeVbiULWCRyld7JxdzuoIC+7XeN8NTwWqmnTwAO6WsjJVJvveKPJRSMlG0jE9CWaP9eI3A+WXD7oPyY6ppC4hwAXc6H6j6tW2B2HX7ThL8rQsJH+WusxoM+YKkAup8VLtpT2SMzry7UHKvMlmh9o/wrjTYdw7t/wHqTQqZYeZit45QZcTiCW6QxCthXdzPGQC5vswBr21T0XwG0kMfV22RSBRqYiTWzhyLEgx6Ex6wrnQ6ldxTSufs7q2KwSbYrHCL6h+kX3Yj/w3pxLEPE+2ztXh0XtEWCrMrAvCGzHiNMWgvLOYQN48XTehiAc5J7wRnDMDBka4g0d3YUPBT0/6rnWMqMMqhH7BsLL8pErpGdaal8hKrQETD0EiTzZ9nh9uCpbvA2m4oT5QbC88d9vxjevylw7rNA8YRdI//5rqqb08QiPsecbizBVo3jfHpJeICqVfHQm5Lk+qu111K4GXIXDa+WFyNbNLuSlrUVJgnabVG6qVhyD7/xw6wXY+DSsbS3bNXJT+aHvlc1Kjc2UKdlmq27D5QamlhpKvy6DrvStCYe2Nb58JMl5AJVkQv3z+B8qQbNgT7j5T6lghIsxYKSBGCa4tMN6C6kayAoU3zo8LQ1eQjWCg3LPVtVVLRFUi8372F4BRLYX50W4XCD5PoUA2bW8MwVvRo89/t9x0hLJWeZRrygE0g4NlP3YmTlIgqkpcnnHs1D92X43k9580l4mjp+SwuqUvVBpSxWnt7S9RPSxP8BFO04xAF90eUve0fGguC47DOiSf9wJdBUHsEB/+40gDHx8zUgxO3ZZiuSIwRE8bO6CRVmm4rS7C4jwzVSemIYN81LUDYtQ+3umICuqPXTWauoK9M1/3FPSA05LQs5kXxcXY7XLCnOFEopvrmPRfURB0sSu1FSnL3MwWJgcW1SpEx4fWq3dFy2dwp9Bovq7NzUAg8yb1msoZhPEb2WsIZ7XBiiN9uXWaHpNKWr2FR96HKCmvFv0/mI/gbZ3pRw51gssU2yjTWA7AmsJ2MC6FVUqFZ3U9cXA2xIgB14xhAit91wmHtOGL+SjqArDbg3cLw2HXvLjQFFWsODzRT0k52T99UA1pn1hRHyznoT/hsRaO1anUBi/aZXwiuLSql05egiLmPn+pNIm8bbiec3f/kHT9VX5t16utyHGtA0VhegHWlFKnY73fQwaXMQ2UN6EYmquCd+tUmsstar8oRjdc3YM/If8iJpvV40Gh+d7WwWfMBqsV4BdbdCg4hHkTbHC5FLD7Q1HmZ6JvmJDbHnmrUkaPUos6Iiv+dX+bOZXmo8Y3/6Ht/PkhA2n/kW/sThdrVM820RDDhcgPiUQwE9g6BNErZqiZHRTAH0s0p/FMk6XVBxSlGlwW/1ebspNpZ9Bpj+R+Ag5GQnurNUNj7Z5DDJlMCJ9c5OBblAyydhbDov5E2xHevZ0nr5GfnlbJi++SBh70l52ImM7x4wurG/iGnlYr3ZhCaardKkB35zUCdPq0Cp4vMzeJtB2gwqkuKCbMv5HMtVka9GpDvv6mJ460f1oUcqKzOFpaaMVwXqzCH7+nIC3fpFyeWjtRdfheEdksANeW+6tDC7PSwblHWs6QJ1naoDMTANkOPULYnPMm97Gv3d4gA2SOooU44NwsLEeaR2xSK9f1fDXKCPsE3AexoQMti5pNemzrY/3DV7/IpF0ndA+QKGBTMl/nu6CopNcwzoFfpQsewYn79e0CloeMk9ffCd/y3hSl7R24+uHJ35Qj7v7tQjlBME1k48mdg2b6YVxzpkHfvBlPfwDnTn+W4Z00U+iZSmktLIqNCm+UMJh/rKB5Oy8yNmWbTprrfdiDDbxFCtPriFktZ5roSKVEb10fHlJzKVwsAcyyfOKSyVVbM1q6ZEGRUVxTSs3xfUHMbXvQRa8rxeVlOjzztf9SLkX9tar6wEYqW0nFOUhqankCc9bkGgbA6JFVjuYaOrq96curMml+Dg6pboMXt3RXOyIMfhbGLQ3QfM5tIoZnSrGtQPvuMb/tdVb3nVq26sljO+KZUP1rTkRsgLKN6juJDJIvUA19b4sNbfU9DAoXyAtC2HFXszJpS6PgkZnbi2rrQiQWMHOl7J3NdhxXsSZ9uaGH456bHB6VV162K3mi79ipRzzAW4yddRfA9vAIF0OaCs7xMQcXlL+swA3L0C4NTJIOsXcqj4AesR0dymkcgKQo4u6kg0ZEOGx/pp5gSU4j1mAv/jjnPyHEZeIW2StMxlaq/smftz3Zu2jSo7DLvAX/79UFJLaC5WWlfSel4sPtn7tFcY6+lt0XpcgJm2fKPW0OXvWqgrppDW4KW9pVtCQNc2FnoqFUwW35tm0u5vW0Ll274vWUpOFoppNQxP0wNcXVp516YSKCfxWbrN6vXX5DNv01palyJmWiGOXt7hgbtEgdP0Vm4YuMGfenB3Z" title="Mekko Graphics Chart"/>
          <p:cNvSpPr/>
          <p:nvPr/>
        </p:nvSpPr>
        <p:spPr>
          <a:xfrm>
            <a:off x="1726318" y="1540397"/>
            <a:ext cx="6154543" cy="49135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43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204" name="Shape 204"/>
          <p:cNvSpPr txBox="1"/>
          <p:nvPr/>
        </p:nvSpPr>
        <p:spPr>
          <a:xfrm>
            <a:off x="1795713" y="6498703"/>
            <a:ext cx="6414841" cy="1417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100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Source: World Bank “Doing business”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title" idx="4294967295"/>
          </p:nvPr>
        </p:nvSpPr>
        <p:spPr>
          <a:xfrm>
            <a:off x="1722755" y="-93850"/>
            <a:ext cx="10058399" cy="1449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IV.A TRADE FACILITATION CLUSTER of BIAT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762264" y="3569407"/>
            <a:ext cx="808007" cy="180410"/>
          </a:xfrm>
          <a:prstGeom prst="rect">
            <a:avLst/>
          </a:prstGeom>
          <a:noFill/>
          <a:ln>
            <a:noFill/>
          </a:ln>
        </p:spPr>
        <p:txBody>
          <a:bodyPr lIns="33150" tIns="33150" rIns="33150" bIns="3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737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Emerging markets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762264" y="4482053"/>
            <a:ext cx="808007" cy="180410"/>
          </a:xfrm>
          <a:prstGeom prst="rect">
            <a:avLst/>
          </a:prstGeom>
          <a:noFill/>
          <a:ln>
            <a:noFill/>
          </a:ln>
        </p:spPr>
        <p:txBody>
          <a:bodyPr lIns="33150" tIns="33150" rIns="33150" bIns="3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737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China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762264" y="4662982"/>
            <a:ext cx="808007" cy="180410"/>
          </a:xfrm>
          <a:prstGeom prst="rect">
            <a:avLst/>
          </a:prstGeom>
          <a:noFill/>
          <a:ln>
            <a:noFill/>
          </a:ln>
        </p:spPr>
        <p:txBody>
          <a:bodyPr lIns="33150" tIns="33150" rIns="33150" bIns="3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737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Singapore</a:t>
            </a:r>
          </a:p>
        </p:txBody>
      </p:sp>
      <p:cxnSp>
        <p:nvCxnSpPr>
          <p:cNvPr id="209" name="Shape 209"/>
          <p:cNvCxnSpPr/>
          <p:nvPr/>
        </p:nvCxnSpPr>
        <p:spPr>
          <a:xfrm>
            <a:off x="5916210" y="2889221"/>
            <a:ext cx="23212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0" name="Shape 210"/>
          <p:cNvSpPr txBox="1"/>
          <p:nvPr/>
        </p:nvSpPr>
        <p:spPr>
          <a:xfrm>
            <a:off x="6148331" y="2879413"/>
            <a:ext cx="1339636" cy="173786"/>
          </a:xfrm>
          <a:prstGeom prst="rect">
            <a:avLst/>
          </a:prstGeom>
          <a:noFill/>
          <a:ln>
            <a:noFill/>
          </a:ln>
        </p:spPr>
        <p:txBody>
          <a:bodyPr lIns="33150" tIns="33150" rIns="33150" bIns="3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737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Total export cost (benchmarks) 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7921288" y="1565329"/>
            <a:ext cx="2457121" cy="309561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474" b="1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KEY TAKEAWAYS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8011908" y="2255652"/>
            <a:ext cx="2445673" cy="2963373"/>
          </a:xfrm>
          <a:prstGeom prst="rect">
            <a:avLst/>
          </a:prstGeom>
          <a:noFill/>
          <a:ln>
            <a:noFill/>
          </a:ln>
        </p:spPr>
        <p:txBody>
          <a:bodyPr lIns="90400" tIns="45200" rIns="90400" bIns="45200" anchor="t" anchorCtr="0">
            <a:noAutofit/>
          </a:bodyPr>
          <a:lstStyle/>
          <a:p>
            <a:pPr marL="168195" marR="0" lvl="0" indent="-16819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30"/>
              <a:buFont typeface="Verdana"/>
              <a:buChar char="•"/>
            </a:pPr>
            <a:r>
              <a:rPr lang="en-GB" sz="1290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The </a:t>
            </a:r>
            <a:r>
              <a:rPr lang="en-GB" sz="1290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TFA only applies to a portion of the cost to export</a:t>
            </a:r>
          </a:p>
          <a:p>
            <a:pPr marL="413906" marR="0" lvl="1" indent="-172605" algn="l" rtl="0">
              <a:spcBef>
                <a:spcPts val="781"/>
              </a:spcBef>
              <a:spcAft>
                <a:spcPts val="0"/>
              </a:spcAft>
              <a:buClr>
                <a:schemeClr val="dk1"/>
              </a:buClr>
              <a:buSzPct val="100545"/>
              <a:buFont typeface="Verdana"/>
              <a:buChar char="-"/>
            </a:pPr>
            <a:r>
              <a:rPr lang="en-GB" sz="1106" b="0" i="0" u="none" strike="noStrike" cap="none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Most resources may only address customs/doc prep which is only part of the solution </a:t>
            </a:r>
          </a:p>
          <a:p>
            <a:pPr marL="168195" marR="0" lvl="0" indent="-168195" algn="l" rtl="0">
              <a:spcBef>
                <a:spcPts val="2604"/>
              </a:spcBef>
              <a:buClr>
                <a:schemeClr val="dk1"/>
              </a:buClr>
              <a:buSzPct val="99230"/>
              <a:buFont typeface="Verdana"/>
              <a:buChar char="•"/>
            </a:pPr>
            <a:r>
              <a:rPr lang="en-GB" sz="1290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Cost to export should also include business environment </a:t>
            </a:r>
            <a:r>
              <a:rPr lang="en-GB" sz="1290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costs (e.g., regulations, security)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7921288" y="4820308"/>
            <a:ext cx="2445673" cy="1418994"/>
            <a:chOff x="3851932" y="5277342"/>
            <a:chExt cx="2654574" cy="1540200"/>
          </a:xfrm>
        </p:grpSpPr>
        <p:sp>
          <p:nvSpPr>
            <p:cNvPr id="214" name="Shape 214"/>
            <p:cNvSpPr/>
            <p:nvPr/>
          </p:nvSpPr>
          <p:spPr>
            <a:xfrm>
              <a:off x="4658507" y="5277342"/>
              <a:ext cx="1041422" cy="40839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43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3851932" y="5855241"/>
              <a:ext cx="2654574" cy="96230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lIns="91600" tIns="45800" rIns="91600" bIns="45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290" b="1" dirty="0">
                  <a:solidFill>
                    <a:schemeClr val="lt2"/>
                  </a:solidFill>
                  <a:latin typeface="Times New Roman" charset="0"/>
                  <a:ea typeface="Times New Roman" charset="0"/>
                  <a:cs typeface="Times New Roman" charset="0"/>
                  <a:sym typeface="Verdana"/>
                </a:rPr>
                <a:t>Need a coherent and integrated program to address total </a:t>
              </a:r>
              <a:br>
                <a:rPr lang="en-GB" sz="1290" b="1" dirty="0">
                  <a:solidFill>
                    <a:schemeClr val="lt2"/>
                  </a:solidFill>
                  <a:latin typeface="Times New Roman" charset="0"/>
                  <a:ea typeface="Times New Roman" charset="0"/>
                  <a:cs typeface="Times New Roman" charset="0"/>
                  <a:sym typeface="Verdana"/>
                </a:rPr>
              </a:br>
              <a:r>
                <a:rPr lang="en-GB" sz="1290" b="1" dirty="0">
                  <a:solidFill>
                    <a:schemeClr val="lt2"/>
                  </a:solidFill>
                  <a:latin typeface="Times New Roman" charset="0"/>
                  <a:ea typeface="Times New Roman" charset="0"/>
                  <a:cs typeface="Times New Roman" charset="0"/>
                  <a:sym typeface="Verdana"/>
                </a:rPr>
                <a:t>cost to export</a:t>
              </a:r>
            </a:p>
          </p:txBody>
        </p:sp>
      </p:grpSp>
      <p:sp>
        <p:nvSpPr>
          <p:cNvPr id="216" name="Shape 216"/>
          <p:cNvSpPr/>
          <p:nvPr/>
        </p:nvSpPr>
        <p:spPr>
          <a:xfrm>
            <a:off x="6336000" y="2375559"/>
            <a:ext cx="159998" cy="411423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58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5003133" y="2145744"/>
            <a:ext cx="1024426" cy="262507"/>
          </a:xfrm>
          <a:prstGeom prst="rect">
            <a:avLst/>
          </a:prstGeom>
          <a:noFill/>
          <a:ln>
            <a:noFill/>
          </a:ln>
        </p:spPr>
        <p:txBody>
          <a:bodyPr lIns="42100" tIns="45700" rIns="421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106" i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Focus of the TFA</a:t>
            </a:r>
          </a:p>
        </p:txBody>
      </p:sp>
      <p:sp>
        <p:nvSpPr>
          <p:cNvPr id="218" name="Shape 218"/>
          <p:cNvSpPr/>
          <p:nvPr/>
        </p:nvSpPr>
        <p:spPr>
          <a:xfrm>
            <a:off x="6122868" y="1691088"/>
            <a:ext cx="426264" cy="326942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58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553087" y="1664116"/>
            <a:ext cx="1412353" cy="262507"/>
          </a:xfrm>
          <a:prstGeom prst="rect">
            <a:avLst/>
          </a:prstGeom>
          <a:noFill/>
          <a:ln>
            <a:noFill/>
          </a:ln>
        </p:spPr>
        <p:txBody>
          <a:bodyPr lIns="42100" tIns="45700" rIns="421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106" i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Partial focus of the TFA</a:t>
            </a:r>
          </a:p>
        </p:txBody>
      </p:sp>
      <p:sp>
        <p:nvSpPr>
          <p:cNvPr id="220" name="Shape 220"/>
          <p:cNvSpPr/>
          <p:nvPr/>
        </p:nvSpPr>
        <p:spPr>
          <a:xfrm>
            <a:off x="2936843" y="2095134"/>
            <a:ext cx="1825290" cy="635187"/>
          </a:xfrm>
          <a:prstGeom prst="wedgeRoundRectCallout">
            <a:avLst>
              <a:gd name="adj1" fmla="val 29950"/>
              <a:gd name="adj2" fmla="val 94886"/>
              <a:gd name="adj3" fmla="val 16667"/>
            </a:avLst>
          </a:prstGeom>
          <a:solidFill>
            <a:srgbClr val="DDDDDD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2100" tIns="42100" rIns="42100" bIns="42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92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Cost to export doesn’t include business environment or security costs </a:t>
            </a:r>
          </a:p>
        </p:txBody>
      </p:sp>
      <p:pic>
        <p:nvPicPr>
          <p:cNvPr id="20" name="Shape 2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1613" y="5264915"/>
            <a:ext cx="912970" cy="99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/>
      <p:bldP spid="205" grpId="0"/>
      <p:bldP spid="206" grpId="0"/>
      <p:bldP spid="207" grpId="0"/>
      <p:bldP spid="208" grpId="0"/>
      <p:bldP spid="210" grpId="0"/>
      <p:bldP spid="211" grpId="0" animBg="1"/>
      <p:bldP spid="212" grpId="0"/>
      <p:bldP spid="216" grpId="0" animBg="1"/>
      <p:bldP spid="217" grpId="0"/>
      <p:bldP spid="218" grpId="0" animBg="1"/>
      <p:bldP spid="219" grpId="0"/>
      <p:bldP spid="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17" y="4446446"/>
            <a:ext cx="8922969" cy="1902078"/>
          </a:xfrm>
          <a:prstGeom prst="rect">
            <a:avLst/>
          </a:prstGeom>
        </p:spPr>
      </p:pic>
      <p:sp>
        <p:nvSpPr>
          <p:cNvPr id="226" name="Shape 226"/>
          <p:cNvSpPr txBox="1">
            <a:spLocks noGrp="1"/>
          </p:cNvSpPr>
          <p:nvPr>
            <p:ph type="title" idx="4294967295"/>
          </p:nvPr>
        </p:nvSpPr>
        <p:spPr>
          <a:xfrm>
            <a:off x="1822447" y="206611"/>
            <a:ext cx="8434387" cy="833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IV.A. FOCUS ON KEY SUPPLY CHAINS</a:t>
            </a:r>
          </a:p>
        </p:txBody>
      </p:sp>
      <p:sp>
        <p:nvSpPr>
          <p:cNvPr id="228" name="Shape 228" descr="Enter Chart Description Here:   End of Chart Description DO NOT ALTER TEXT BELOW THIS POINT! IF YOU DO YOUR CHART WILL NOT BE EDITABLE! mkkoexcel__~~~~~~~~~~False~~False~~Falsemkko__4HooU0THZk28POP9trq+pbTvvzd/gcV8t56cq85kb3NDTsUhojRA0EsgEHHMH7oYP1SYpn09ysXVivguJdhTvfyVMsBLTGvcX7WPTor/CmXQgjk50sGUR1BPoUJefjrmDwNn5yJ5VIWjZFd4eH2PLkzf6xg3DnFOgdafOIemYtHzGX7X8OFwNl1h8A9+8whMTVKyiL6UpO+wW4tDuFifGRqhB0BRtVjMva/5OQd5m9sdZg6pImx3End2XsskqnF7LuJx+QG8vWOW/aw5Rpw9hxVdW2JlFo4dqJ+SjN+Jd8FDqLlgl6IuT0TGg+k4KukijWTRlDiattuPff1wQVHAGjHehEQhOvUeW6B86k2BiKuDjxQ2YCdPF9vaL3f0Az+tpQ0899RTjdhr2dQIS/pK59661j3jtBHDMZNYvi8qGVXVKlzVNknjZliicy7FX5D83COsKXMKe1kAeyicd3QD9H0m9mkRzPAfWbCl6j8K9mh5F/4AvbsApn3KbI/9VoKVoO3Mk50wvTv85RZfLPWw1BZx2q1A+2WrDBFjYtcq7YbMW9O+6TA6m94S5/Jih3+qRN5DNLIdKvv3C2xbs/ucSzZ5FWo8JHtf5xeyELzhkDe1p3mPUJeZEP3eo5c//IKyUFvo7HLehYOg7ECCiWeiUpG3+lCyQS+lEfAkysaSuddP3SyB/9RpUFmc5AEV4xdMSYFFo9mA79H0SXxsyx8bblhfVZ/4zENfSRMdb2/1iB5ZrHaAYqseNjDlhZ7yvU+91js3ThO7/HA4G1pXuDc9lHLTRTrFyr9Ah5pScqKuFOQNPzIIxfftxwefTFgiMMSDTgAjgQEsZ7hlc8/Xcxve5P0h+JebSjIpFH7wnaLIXcVlpNKVa5Ffd5cZQOA4KWXrXZMUYnwSPkv3Yw6pE/+QOsvRo9m+ISUutSedjQxYDVbwjzk8hJpWbI2oKMkklrhz8XiV9cKmKJ6nusf4Lk7eTtpZxhaA6ZFZ+7S8TZp9r+zoV2TQ8BqbZ0sACGmjmyVxIcB2QyX2CnLMIv2NUjnZWqqZb8SXhkhT7m1M5lrOmWMQxbixZ+XTPQywpSjgWHjPMUvli+6U4qGKiBQkfllzHMT0b0t61IaHSr28jFgpAQcX/nXFOxia0zGmGZYscAZX2HUZM2LzHykDmBdcZObkMlt4Ok3SjZnEuizdEw0trKe3uOeh5P0IqU3Eqy3H3UjHVlIfKU38aHNTscI9dbQQZxE3pCVngFce6bII5+sR5qMqMzo0Rw2NfxvvlLF5vV8f0lh9iUCzIyThwM5n1YK1EoMGzd0479nIOXTSqQdlBdmzXcRB49A8+hFoEObRH4ZoaJn8O1bqJbzaEO0OuIl4EbRpB6d0KmOu4TfvCgL3x5k51BvJUS9JD+13U1tSgkWxHx9+/prygMKDJeHnFS8f7D25zD1wjfFx/haMKMPsMDRUUPDhlbdkb+j0H20RIfS7Vs5dyfw318UmA23SWjtCsmnsSEgtSueAPmiyCVJpXM37dsWg8V3GHBpNDOCOXVV1JJRDhcXVNhjFb9jrs+SMi6t1aOKVd8CVmia/9GS8KZioZZmX6iuSP3R4u0KMC4kKX2JX95mTrsrIIvaozXQmeBg8XpRhMN08k+sXPawfnEuGUSvhNKZaJUI/v4SDbb1ZVhoh6VO0/XuDy3h5Mottl0A+Mnca1BCA2pukQCVMM0fBg3F3rkOVC0ngm0jS++uB1pQQGogj6543RxRcerDDzarAGUM7XCcCwJMGYu0OWRzRmk7mRSPgUD/CgARJQUOOEOOaCG91/S+kHHV1irOQFB/FYzGW1Xsa5oOnsX8gVWL5CN+EeGBY0XW/b4tSCNDU8Zk49j6FQ9ovJwDbDhkJRuEJc2RnkJd5XjfNg3Z736SHQh0yp+QwcI28ixGeAXQ9aN+KknoJUEW2qwnQYzGD2jPReetnfDonmxNsAvrXXJ/a1MG4kOlYaJPvcCCGrHtqTykqr8tqR+dDAGvsa2aEyoW1lX9RNpgpECltxC7llziHp32g0eU1CMkmqrm92b4v0ektQddxxLiYUJBxJQ3nka38OcxLxWDDWfhDuIaupL7UwREyUsW1Qz7FslRxVyub4pmIJHfyOptkR1vFICHOOAre7/c1wa21J1xrKl8TugOcexGRsVLYUvHTIkJVtx0j+NBV4/4cPd1OCt8A90C0XUNCCW0krNNS2l142I7wzQN/+IVVPQrupiJzjh1MrgQ6MZj2ilK6u5XB5mNT8HHoyMCyXAPWhqzJLMXxLgif4inWoVXeAfKWleWUc70NxVoqqfJ/En3kdJ76EevJt/4SdRSSWKngjvpl4BaUMfqbJd/qcznCG+mcmxgQY/4ba2LOy9gFVFzll2mF4QgufcOHVQ/A3jsdbeq80IbGrHZ0IBdAMzzC0pD1dPbcfB8PO58Wx8q4it0MdU7Zlp9DbRsVzaCziiELXt1JqRIg49biTnXBHZ1gIUDYcQv4FDQC5xvvZMCXEsMR0LP4k0i0JPU6cczb7SKWW0VoQkfJClP0uFLRjMQ9YXwgvJCdNaTR2kqADJe3NwpsS0wWRHvHNq8I+eyc5hwsuSjwurL8tsnbdah0PJAlD+Fa+Dk5HPToBVPez2xnQCjjKIQqDMOHy4t1WCKLhvN+g1Evo8fQT/Qia9WpJJqptuOgqelpADFbnY7ywZElAvZa2edNytsmjitGGaecvHBrF+pwGpL47LrwAiU1Z9ksWGwBzjtb95Zo7th3jxhK8d2uXgHe1rdNTkMerMoCIngwfE0Ol9Mj/gwe+8x+rN/v1zvJvmkF0lvt3gBOiwaD/jV+PhkYx8AQpx8F0A7SICCvjhHJjLKS2QBXMvVwYevSDB9DGgjksKpkoGviyMzQR0nJF3vP3hnf0zFrG/sSlarANBMxNLw2dBGsIhCbjsTcnVtCdV9eOWKUEGC/RdqLNFPSbI9Nm2QQYWA74LcDOQWAGHsYyH9tPuMsxl142UOjDmMS79nZFac5ARwyecdhi5bymkDg6FSotzXJHyK2ShVq+KT3sNwpk6JdHYIsEmzfsCmGezQFvi5St2Sar1aMXVKObWaHqGKhHMgu24l3ZiVtbuZ8fM4PnbMGNw1wvmnoomrqnF7v7bCbYIZydLfM96Z5qP8uAyZ7BQhKTFBcr3Zv/cW4Q08prEFBHZkblhxRBwUu9nkrEvDFTJDLXB5xT56DmYY5fGplLP1h8hz5hIVkH7fty+HRP2rUuTWCACWxpTMT4B+/d0kUUXbxZLLFNwhzQmhg9zAwO2/cZcdIfHIWLmpKLFVERtV3q3u57dIVKpE0kfOA9Ecz2UIcK8CKt+LTq9JgBaIWEfT2sFLEFTIdDleaUNsznV0m/FRPWQYwbaGHTDkVbaTz98CuUJQprAuvNeSblW6vG9kBDWDLf42CB666cKtQ/H//qeFGYZaHv0r5l77E4WaBY9+kelF+wXMUVYXSRAqaDEvfllhWtCTkfV3yEleKS+pLKUhGIUd8jpvpxSE6/d5KcnusV2COFGKltowxla6CRIsSAsaOkg5FfLAh4M9I5H5SCXdRJ42Sa2CLU1x1XpILVZwMP756G45jbao6VbbcbB/4HXgNgy9EbTaujIbVMrQp03lRT3Mbemt6ufIf5/OVVBWNMAoPtMp5qpTBEuZllZZLcdGpKVWc064I8IXuntFFxQCOOwxhteLho/ta+zF0VtvaBoNdY3tx18n+tfJu4w2Dzsjd7mbqTEL9RO6D6rXhq/U37jeJZm6ApAVdBCflCoo8hUb+KhaD/x+KcC8hGtDHd8e1YrpwYWyzxp2wHu038CU7VwRXyR95VSaFvcu40aBR+bvdvYFNd6++r6aDSmjdxFh99PtMayCQq+gjMyYdPJckR2zw95iiGY2bdLk2uKFjHamRvoMfXm0Nhcavm/hSOyTvMTLOtjG8p0Py0s8AsYehhw1aWrN+xV8UEUzpavVdDUJzq/yw2PGPA+X8p5AvOPwvuRI1JTq7bQdy1pcTctrlZUpHJWgffEGw7KgN6kXKoYMMG5HdiHrE1E7QKtZoatHuFiRJttMhwm8g48E35C7leuSP+PjMplqGO41zuLFYVCZK4ibvFI1KjEAzX18HjwiFtEW7UMqnCChjMXoyZK0diwvr278eQ8st+w+XVHw3FuLsE50UiOPtK/RIBKs7Xv2ztbuotCIIoTX3cac6DmmAHEQF/sDSA2vNE3nOZ4KmTLkJUHeNH9z2yT9sANYgHka5nOeJ3wwjEva1NxQmzlheJ/LsAb8ibTikE34FBUosAE/jlm/S7V8JtRcZnFg+iM5SEA56wihSxho7jt4YxR+R4pLSW+97Dh+RmVcGL7gTHeLFxzWOl5ZHfGt/U+FN36JR2Tp5Fendnxo+samZpJqr7sk4Emnw1oSlLI5GxYtpyVGrw79v82BcFECwU5Gtl1Qqm+sWOekzHWqpkNIM3Cv/vp7vhyA3xNYlTwAOl0dtz5HVShJSY9q+KGgvqzHU3oHfszoGayNyxqw6qOx5HfcxTjJwZYZB8XFh/LxsZ3gRasOaUx2aUAXMSuzoGKwy27271nYEfVuRQtKp07l71Z9j/Oiv5jqBpdtPro3Ewr/fqsIY6IlPjDVZhOY83WfjvKC+BYaNi0DuEIjnn6NX+9HTgZoOV+05MRKK0OlX5dG4LPRooS1OIlvl3T4IZMVz4wfrrxC0Vy17Jh6f3UZK6VmlXmaQw3phfwkc9VpOGonf0HResErwWQOhq+5wumLlPNhT9fI36FIgLOJPqLaecURRVqUe05sAXnpTRe5K1pQ0xuPsuIQ8/MTLhIiGlMXaTx3C86GH0HJR7l/7jZhdaCRS9dNw/qfGQvrwh240x3aTuuO0FC7Ik1SnaPkjunnmk9flr24ooYj5Uh/Gz8t9K1x6ilLK3htWBkePDcu3dEq6UFMfsX4H5eftegQmtQntjEwFgVrzekW5MvcoAsTHOirmuV12OQaGuJSdBP5qJFo5WOamyMiV4QVyqVJ/FLvJrnf21VEzuWSg8ptPz0utWBIeOnPHE3sfffB2RZfvg3XHwl+/8EtbarruBqd7c7a8INyYX8zUbgGg5j87/c4yFgYB/X0bS2Wa3Z+Cc2Huyb3A8BXNB6hqIpnMj8Ex++38XJpY4buXaiB5TInlI1XOQKF3umERLJ0LFTkd4WetM3SuzdDtbWALhHdKBjP5pIWD/5EB+QOmkgrf0ZAX05tCGH9+GtJhN/ZLs35UjeHi/Ra7xut7vpPzCCa2fAwDtNgKbPY1b7c8oplzHJ/eRJHXt0wW/OBnG3xUpSYCLDAq6q8lIMOEGijK8T2M3clVDaxl9ggg2D9VFLCwrDEliYv33Qk5r/7TB/KV77LvYtgxT8IjSht+6j/f9sATJlovatvwe/j9PHUa5867oveKstq7Ic+4t/nDMsqLbsS8hohhq0nDakmjfnzbRLRwLNKqney92lWz/JdzF0M+hVWlNlUWaEVBtUWev2gsUVLS1whkg9zgbhoRbuuYW53/6nR6/xbox1qs7dN39v20MCFU4m6vb9jiJkyGBNaxdNbJ/iGHj3DOih8zwSzzoPb5lrb3quZSygyPX54JFPuAIKaE7uEi6sckK2W0xDWOGLaJUQelb/NvzAd/3ogjfVdffEWNZqPfmeDQVuU4cXYIw2HVy9MFqfaZwXM9s3YpXYhP68VfFue6L6BBaQnDFweXdoKB+WGGA1qerX3XVTGYFVFBnDVEBWzllm6MflYHLqPaErMAQi5yddEqejyve4J7dikQx/a5ouIrO67e/G//Mn6XD0m0Yj15d4wI4POdwgDPQMtENEY14SaeZTv/jImqhw/qFTx76Iy0+CAwGjzbL65UPwSN3DVjhAVqQ8J5JUmp992f18FIeQadBySGSgkatGrjm9cGc2mZ9RHXikmHMBkxhtz11yBDuRUzOqupPsL5XCEv1u4I58Exhd6HjFsb8zBbQnrMAR7Y4KATiYowxnQOAFl6Dy4YASOq06Z21elXjIjwqkNSsbAvN9UdhxmUMZyVPf3YltSOPNPrudRygbP+Uwg3HSZEiroWmn8+0BO9MzPkRvPEvCSbmEty2DsEziHoJZsvGYKAmzXgxddbxAhrN2b24OcduaK3qRPW/LPIyyR49BgbYX7bl0Uklq6ANJbbGKSBCNbOq327winDknFg91nUyEjTPUTeSrQkWTQaove+Fw8z6SWxtQJ7wmeQm+dXmPymMku01DB5PqaNyUej/Mz71UHpMz+08W4ljctAne/fVa1iNIlxBwAYOV/9ukPL/DmqzSMVsPfMhXb7cov9zuCqQyo29pjWsawv7RXj0bR7XQKNfWQ5tbwOVsk06k5lKpHVqx1Q1gF8ZTvI0XSVkDVbgiC2U7dnFD3Z8FerC5We+WEOm5SJOQwrq53dsu2LYbmpsP+4ruQlZNqCLnOJ3w633q0SHc0E2kzQLhLu/xBhw8xzcL/DgN7ZH5L2SipP0dYOmhWUwKQgtZ2b5dE+S6aV5HHc7d/CS3969mftWu4Z20LtmV7HLjezHBOJhttoT3CurSikJQAAz1EF+GfmxOsrWCkUKKDwoTYsR/NdjBvRd2u5HcXPkLiN68QSzGVXBgmC55f3lHwuCFjX12Pj6PAmepRLerdG/gTBAFyrkICjqiAgmuFg6cZFYv8zNXSmIMNnQqw7THGw7clFjH4CdkC6IvKFxlBtGgiRsBez3g2nI1PFLUozLXi9Fjz0nH8BW49azEM9SdCpoLJ0maHZi/0WXozRr6p8cdI8Kud6dQevYc8PWRHMlebxJZ40oXY/i4FY2BjvemSZfCdA4kFtb0XzpKY/23J/U5PLqR318IIOZnXjgoAxuLcOg8mxDUnoLlgZIaOi+HxCa7j7iNvoSw7+0x0zWN+VBxFgKaiIHyrgiWgWzG0vfowKh5c7IgGIFJG56C2BJt3Zcl1PK1n6BhHHK3ZP+ilfMI1wKBx4CPcUATKwbb9W96CyxoEHMwlicDY0Tr7D1Y/xABjJzXlZKckNanNz+Sg9d7jJFuxRX2Z14pvOpRiYk8Yb9D8UwtcxmUVhgkhVyGtzQRQN44+6Og8HJXMjqOUPIuySRBQMEIfnIUzIaoHv4NL+AD5PFIE7vOg4L/fCz+MlDlH2d4Eq2a3UrWLnWowHycKOrEDUsrQEFZfBnSPW0Z58NMCAOHoaIAiaSlOFyyJpCfckJgeOK5X+zPAVcVjocfuXXnnwtW7sjlovwYZb5A1lA5J8Nt8yNKkNvqQFXuPQWzuDk3ORVlGH8a6gfsgmZxOIB6wsyGvvMHADLn5Uui/Mh3ufreFKZAXne2NBlbV0naatNrCBR1wn/6C71IZXf/QbZ6jfFLUx84EwGwm7tj+Q8O+GTEOYh/xNIdhdMmoa9I9TyZanh4gi9DBahytXmVu0bIaR2o6kntztwU+qTp0yl6ZrNP5PNMjbtjzhaUAyjFbXEhCvVW/H+48eswHKlcQyiK987QqtC/kiJqrwp2zrO5acTDfxOSCMjGzHXk0B5GWHIeSpc6iXb9kyeF6qk7oCDT1Ex8weX5MlZGXPbStotjFeZLwvg4Httkh+oQlgGNEH5yMQa6uOa4bNpRaJl+bEZ87HNqUuDdZ1xI1/O06NyfukCvz+lBxEyE5gm5NJ+m4C5TvoeDaeVDBC2uj895IoyfFODHYGfazUF8tA6Eoyltr/NF3+S6FEYmzQVbVvqGupvJZZIKjHyc+9STGe7k3GRKoeAS/2+/x2/yYR3i5DNu1kOk/znYDNPawF8GctMTmH5QfJP0Mc9v0FMiNzngR7T9oe+85KGXpEtXCHBGDi2wLu1ZW2stzDzBoW9ood1NokZHpgBI4jvNcqs9Y/utxHSehUNl19dKWWE3CiaaOiPh0A3C7afwVvHEm75baS5CGP+Cpd3sfYDdonu+/O0yiFzYSlIAF0nHKM2AmrEfUU8eA/ezsqshj7ZTXBTvwIjn5dbEpjH0funOBiHC/2KNGp0L0HWqQPC4sUHXk9S2Bg5ek07CG2WpgK731E0ZSFXQA0F4xbPX4aAqkR6821dw+WYjS2s8BaFsyPIBTpZ1y1n+eJMqIaobwtYWfrcz3q3vCp3vp9xAQpMuKlFKzIY/YX6esLyHX9VLmfNKq9H8t2MN/ltSdXBsz7Z/3s1ZWGOAQEi5y0oG/dfo1TrIa/ZJjDbTpw331EltkqgqBROKtssSTEgVj6AfQ9N8C8yfg5K95CJGMhxNzv66mrUuA52rxplvy5LghjmN7+AZ32s2K2Vkhrbs5pDeuPP6wnHXuoePcJfG1HGJ4PkdZuJrgyLulA8Vbd5zXuCcCbaZWvJPL0JJCS60EyJ6tEnrTpfWw7gNc0Gnp2ptRRrRLIy0Fol+8s3Yfgo80K6pJzYs/NECUMu6DIhs+5lm81bkQ3a0dvnxNEWG7PFgjMcYne7AOafLNqx7a0Ylzb+FYCzreT6py5edR1TJrHgj3Uzws2u1nlxBtHjdt8X5P11Q6u/dC86XqYrnfebfNS740jlMFrV+XR5thntex18uTSC1NCO47x6aavuSIV7i0E8FxcHnwAnGmskr8fI2iDKR+aKY6g2Byium4NJqCBob6nuN0RGKY2XLExJfjEZrFz/ZDQfoEtnewcRAY48Smd2iuHaevRQleIdZHGNYWBgZDkfeHWeVG9VIzVuV2VtfyhVh/sUXtU7MIorGYVDw6thqwcRHx/bQ8IlpbCx6JO0ReimQkmqmzpyvVNKEv6bRzymHX7/P57jgkNdgh84cIpt7wcHY4pbUPmqrhxRpBdjDdnLhZrXlRffN0+3K6qHJx6zzGtsW6ICpk6mCXF7A56Jl1EifUvzu9KGselDCv+XdjFhy5WIxoIPjL85uEeLik4e26ZvQkAKEjlaoa6P33gqzQvas/lQVeMW4Tl4oD7Fv1Dn3LIMuxKHdFK2G+BsqP34IdpNaSEj0dTzpObb0uKxk9JPE484Jym7akaXYg2W0JKTgIw6svdDUIt+tB5fKpRap6XHqDwOGq2F0/fe5qDApgkXlvaDX0/czIWnIlWpFAeRbxDriO91Ygjqcjjr0Qu9U7dyozXua6Dhq2sLiaXF32f3vrR2q7Y5NQc1UFCpIup95prHvj/gNNtRneHbKFEhzGFzqymuwSqi1Ps7uBF0vZRvVzmzRAdha5LZiyDn9wi4z6FLMsmjAeF4FhN3une/kn4VrIxp1WirfrqFcUjflI4c6Pkc8Z8ijODBKVVUr6956tvE6z/Iq4HVycYvttCAcwwDNOeSAkk6R+YErqQBBX95Q0aLcs3oNkW9Gw/j8ZjW2kuYREmt+MWxrzjEuI/LrUnsVKnuq2ZDu//cwmzpJr8ZzpU/6QTBbi3EN4C2lYxrVP2qK3aMwxwv8Cahuwfi+iUIoqs0lhkcUP+YwwhkIn9cZjy1T5tZ1uh1yAb3YcASflNHsthLJFu2ef+pzAKiYwLEEF6nwJof+xW0rRAZ9CYdUwlLk6a536iA1gjkfTD7izDwJFUYUj0yCVzfERtyPe1M8WxZTOhZnSyQ4grqCnjOYzhJAPZxxT8blTSAUZ5HZR+P/cvVJhAvCEUIPC7QAk6zoBjXKsKqm9RzCHCg+vz6YGd7ubF2AGErqOjR488nU5hq2/Tr+4ZUIYP5ZTPdW7vP6w83JHk2mnNC05R8awLPVgdaPoea98fmv0eiE7vbshlQ1TvhlL46S1KNgdWxBJn+yolBH6fqVu0rLiH34HdW9dF2rF/U/c6iD8NNM+j9zt/Dj+gBsReqE1Hl72GzBaBXf/UxIjSG3XFTubDxxOOyMCax07us5I31zBU02uY+WJ8beefk/xmcj2M2bM3g/NlbzId8WsiuCzf3Pjs1dl5pZwD0UCEfHZhNuWRIXpJkd0It6hqdRVqSahNC/xLr+vi7gEG2fHQCnJ4it4JWUIIMwAHr5nau8iSOIUWtXC4ppzxtdIeSrfRQww26U63UR9DUn3i8E2aAppwY3sQF2HyMafNZy4oXhKy9s9fXcgtLBxRvDvntcDzqgqVsSQAkize+C2G6BakxV1IzeZaz86fTL/OdIAjrbpfXDqJvLeP0HdOx0yq2V2sIYqHHYOv2nQRy4VpSdE5zJmN73EqaQO6ZdGx79yWRRUjtfjpxBG0k5l3EO/74rGt5FBsiU6sx6jHofS8tajB40x4EVU5dg9VTLqL31j+731UmE9ngraFWR18yseo38X2viOTlO+wHzj+P4BNExmm8cFW4sPlsQi6Q2/irClRHBupzqqn0Ysft9MSIVOh9boufezw65wFvLxC7+yI5JLVBuu2dERz9kY0pM50o3N00Ts60c6egzfwWF5c/buBpW/V5E6pG9vR1WOIF2nll8Vlo8h5ch+mFI19VFevlsXeuk/1fgDDkWCCVXQjoifY7mtWW0Kx0eD1knUcRiM8G224feZsT9FiHjIG3//FC6Qy8WP8Rw4riyB+SZQnQN0OPzTCDT7NOppbf5iVKiYQPVyTRTPkZZ07I4nh1kBh/vIZnt0FpnIoyGD/Ji1VkS+0v44qGbVokBljgkYUM85Gn2OrtXgUxcalXzguT2bChGEXK/8xy44Nh/x9sAsoWqt+WaoBCnoOm6ome80B7RiQL23wyYk7u9cHNHUMXuWMN8zp870VGE0dGmlHgZ8vTAdZYb7NpPrfEqZaFyEXRCi7PYp/9WDI/uQKSU/Gusxh88QqhGxLYrxct+4d0nLMhy/Ui9HkSjctXzWD8qwKDNmZXx3KtwuVjIf//psN4oaLLjVl3mBbGWIrdOWp6FDzHHHf1EOCXplMF7KRneHxIuAGwk2wJAXY67jca2mASozB8vIObuHkFZp8+hhSH+qfdQLbtylqUhIGYE2uRQHXRcff9fxRRugSRIcH5g/vQBBoa9JZmSI9VXxjUg5bVSKlNc/yjitOlry8dkmyCTzzPbNaRA3uEjrfE6zqTcY5SaOX/How2p3C/k+h8qc2NkgbW8RXbLk98u4iyVX1mhCLvumR3LubvNXXgYBA5KLyIXo2w3c2VyDzpvwpVKtbxbtU5cXBs/ExMKdv3zFrJvBpYyddq5bBHzkywroC0xRYgKhxfJwjDIr1ahV2tc8SilLLaEwV+9B1q8DsXVO+a+HZR9aqAqHY45AFZksEMbiDmMLSjKbtHW0Uwwz0cYbTS20qeP0r52+ZHawELA9jJJcI3ywG7YdBYKY+krn8Xj5xuvORJV/CSC2d/QL6aSrs/KFspDkPyVZOiQUePXdXRUZkUAgJ2XhVv3oIrESNQjGItQmupfr/TvO8MxitjB3QwLgFilCMbKjD1wAkTuaCcVVRkol4UZQ3ABPihnB/qh+oY+fG47nsCI7rIOBHeRX+jyLXhTBWKtZw7DbEtD9IwH53PFWGOHzvB5DNqeyfc0kLfLWDW43x2SXbRB6FszkrsQqNCSLHfJ1J/4v72jJLTokWlx4ZfQe6430VLDWw0DMmCTpma9H+7pvTweOMPeiVoWrGU+ABoFCXY4pAr8Ps0hQkCp+ONEwYlZkA7q4PV1MSzczhC5SSlTKKsI1D0y3OTGxby9mHi2lTZV5UKJFUsD/QUsD1bEEyZlVesDnCpvRq9diyjr981zTQTW/B/sk6iv64oRolz/6ii1+mmgHQkSaQEhdiF8BwKilnnh22XMo2cSYnmtpm9U1Xuf5/0Miz6bgkywkh9aZA6akSIsHsu73F7G5isTzELGVKW6IkLHgCTxdJhZJR2r85MGHywgN7d67q0/b6YoaaXvXB4GMl/HkdGIfgTgubK+cURe9ntOTP7RyKXUn1ivJZJnJqe1q3GruWfWwnD4cvBAerWMxacZcgDKuJ1+O7r1z0uDCwHA3kNoTvgjFifiF6DuHukCr+goOTkK0A1eM6qOFpsNmkb1tZAHA7PmHzT/Ue6ae3DImy7i8E8ogJl1HgmvaSnqqCXIVPqcHhY30fyHrUAu7dWY+rYTU9LSYKlYdyBQ24xyBkcGoQMHn4++gM2aR+nToW1Zf04tQgM5NbDQvZcXx+O6EOSlZ/+Qe/Y4qHFFThO3HhPvx2qJY+IoC0PiACRxOHbVAvGXzGINYwBxD69UfQnd/JR7a+9bj3JxdTLXHjmIY0ajE3tp0tbtSUiUuCWfNMmGEwuRbjvNihRTSS91DhsTmMIX4CCHcL0NqlQ6sBzvM3Et7UGQmp1pofRVRW+1SCs28jjyE2qhty3/6GNJ5Eiq7jMjL0ZhenLiQuVOvfrcoX8kvtkGGoIpHQ1OMcirfD7RAeJZHDPcmVOt6GXAypjt/K1B491vTNsJ3Ud08ETVySE246sBCorsiIBOCdMFeZ9Vv+zPKqbGpkrqgVuEuHpV8PTFvym7/XVAPvkIq7odVv32yiAlltSdfN/xDgYbP9epe3mMlER0TIWVkWh2mvKdXH/VtIPQ/UqHN++Q9aIwrqXhnJn9yHq/WfOhPUrryfqYKtD4CDs5OW6THzNGqgvKfgnF8dkJ9ykfKxi5kYhMS72S2xrE7kebEeNI1o3Mz9RTE9YzSBZwRt+Wn3ia/1UpX7o8zl24UjzwmBEdnqi4rBYo3AJPPQxJ/cCZ/QC17P8AShdYu7heDjJKIofQrOqAp+ai9Mnxauq1vzreX6co8dsD+xU6B450TXeTp+VEggJuJob36k8I/9CPiuckQ2WM4moQwaTy084p+zLD7OzucyvqR+H6CTKKE1f72Te0EWL43kxQjiKiOsDYh4t7N5LdaGrZHCRGOJOVRASkqIooU9xwlS3FZz7NwFBPmJz0Hzm6emnPTQxs+igN3aG+0wujv8G6DQf++BrKvNlr9TziPxi9DV9dcGYnUTbw0vFjI6y5/MHmjhAIvliMnVjweE20V67W6RpLzDWtVLRSYQwMLpybwMkYSoZXnjNkLVHPrAnJbgRVNStnz8Fmq/zorRz0Z84MLELbuzOzlPmrxbcQnYrJ3pOWGWObUvsCbCjnRpmqvl6774+vtOsrLkMWD7h4k0nBE26SN2UQciMcuYyslhj+GeUZorvylPNr+w3AI4KpE6AZ48YPm47hhDUG31naLtQxtNxpJMU8SVZ0cWnNrweGRw4cBcvYRGdq4FFOtQ6Y0GKiPnyGFcZQR196le3ENkuC6DejLs5gksSRulZZs4TQUdkQ2i5K2LpHsTeK77OPCMBjFzAz1K9XIRHg+ix8qI+2AVMQ0D25JK3g2Ti/vkwn5f7JFxNFRML2oXRh8s17D5hHErSwrLeoode+C3yB243mwdxMGqnd8MygKd8O/wt2Yq3OV4bcRIlYLRlnRLIGzXceaZIrQOZDBbdx9RERfYqnwtoiSyNHfBodImD36M5zEgeeK4pMUZEy3Dnvbfaw4DfPIBpv9iW+CHNk5hamxGCginyj1Pd/lOHRiBlDiRxV+mVtSDSsjZCntGtkbFV6Vv/+XuecEHjy++5utZ2mhvUR8zlRUvTn4fpB3BiVbXZyIIVWYwJqlzOlUbKXHtiApp2bmXibVkL66LLpcMnf0gadi+XB7AtyubDbhSGCz6eblb3feXvXfkGvH98CvA5eRJn4pHRBi9vB57L1YYcsVdEwU4hx/T19zIS8F6HxTrgcoQQT7LlQBzOWLph+E7lZAkFKy7ILwtXG+3rK3MFCXfGp1mRkmiiiJjsp4oZEXG+AO7ZZ3LmVp1hzw9ypxf2dcKTe/4p3wwN7r654E1rJLI1AUY1xk0oxRwp8smpn76AkBG/40XjPae/VgRKE5qzGws3hipMyhoj9/hszhxUIYJP6yyIcz/ScRHjiFp2xdkbuf364veKpd2NUjLcg85+BiQc/MkGgqJvgasCkiMKaqgjb7bxq6r2vcrVM4W30axXA+6EwRaWKphzxxknrCVGO5fUya5CoJrVtYDUA6ZW6gagNH3/zneRJO+ffnVSAcUnrCr/LNyeLMoPm9vwYpR7/r0i2xLLhpQGd4ZhOFyBzKF91zuBR2JD+8KQGBC/F+6ocmZgzgcxISGmeA2R4NhemypvVrj7meBVTT89AUs5FsccJFu7PnlJy3H9lqKonK3IhAA8EvAW3u9Cn/Zq6MSZE1dqlZSC2uXOdx2r99seOgbrYYeWi8OPTMR7GumRqzZNf/0GODJWQcQJOw4ExhB63InjlHEagzeqR9ZFKQD1gUcokbrqWpeknFZFhu6p0ztxsYtPR77UiT6d0i693DFsw7q+ZelD76Kdenw2N+BqRhHZTnaNZmXWpZChCRtJ2hIRo33oAB+GPwgIkkKhKAzJui+35V12H/+EaGED46qu9TbQ07Lv7JVshfWNy0MUBFr29B5KRzK72CTFopOXQmtdDGG4VuiNUb/qzl1wZ+onyvyDoQZBYF25r98aISz6+XJU3+mQuiME2b+rclmOvg6s8GFDNxxCC9MTX0kIlzxKoruLVozlELJAShaNPIidjmhIBUETowCHnZVyVJP47T91V2xAya4xl5mIU4kqWBnGVDyHTHYC6w33BLHRtog4wd7u2GqL7gwOWR+9rPk+jOWmU12UVE9hRtfj7ezx6iG6XgLRr2R+LwfC0q+a2Ruy3jskmTTekMG/u5znOOdJZkP1JvW0kjGCKPwd6bMJmc7YPjlGW/tKaOlqFa44Vi6fQ0iBeUKt72fFfVgSCO0yYDp46Q1tfkeOURf/b6MLFtKiDTW2W6J1tEDU7qdBr4jAvUlVhrcr/NkgxFcvPlTrQ4kwP7qSitrMtrGvAapW+cDPcXBVU9S0I2Kyod3bQ4FZUipe1BD/Cg0ih4O39hmz7lg989G0QO11lsU7b2jLNSnatx2f4p0P3OlWclxJSJah/F0dthe2J5uRIGUfzhslALtBpKWE3Pt0ZhTBKGAlNdxgee9sXopc81bToQEO5XKvaKZzsLAdlXYa+sxYCsdJYZCZ4fO6FaZbqtoXzmt1rHtCXo7h+esHiaCm3tjx+MC4M387OkXe4QB5ua6pf2MPXzRzkWCVHbdjssqv4CvxOwyBcuFwk2FlayZjXqpRYyaNTKr64wnbkluPJ9PRazPBQKsWTfafZ9a3WBRL7FBkdMIwlG6J01y4yXB6BS3blLfZBQaXiOWkqsamzbQH4vbh2ABQg17mF+u3fcLJhlCV2T/ML5dS84vH5k7fQdvPk78XZePnn7A69QcYX8j1y0HL1+dT+oDQ0JNBJfzjtTUp41Sjfhi+YBFNhsnNjrjDmWyzAQgjEiWBeSV4FNgJHuIhJN6cY/2sXEU0kgmyhEL0Gdu0DqTZ5vbBetzKA0A2nF9yyHuyWa+Aifs/GBYuhYlJsj5dY9rb62qWSs4wgh5d0TbLaR5QKhFtlkYTkRkqyvsSJ4EqsX2yOouGV41EYwCfAVi6B7j3pDtD7prfbYolRdScTz2dRGAmSQElEgn9wRJ83ZR73zqX2J/J4WOckTVpUtCVUCNODeqZsMz6KYVEM79v4iKQj1+HeeXSMLBUk3O036cl8YHr4v1ZIdlt1eu0HdqnnwkNMfIuMkB2AvaHyDTFEJaOUnjEloD2cwYJh3C/hkqCNeDvC99Xq1lihv9o+ECtNlNUhAAj3nmSSVcMc1vqzzdEDdF4Tr/C+encTsDKyzSHm/0JHXB0Pggp3PjJ7zE1i0g6x6byeRQVKib+2sJN/+RdIvAbEGiAtPmiLVFOI0s7gWLhLCU/LfPwdp6j9RqKwzl3CEUN2EHk9/jPxWWjX2W6sTcQHVfwNhqNtC2Tdc4I3Q39ehcNLqqKhRemqRp3LDgxhqVJFEsLWpCsEJFqSvLsog9lSQyyAhct0TmHtpe3v21aW7+TGgz38B42tOHq0zEEd01LbjoV4essLV7YFdErjaFov+mieMnBHMflTEzh6yHmh7MWoxMBW5UH4Ge7s8XLfcpoBJYI0TfPLEW1Uy87JuyOWhuB+sPyhWR52P+NhfAS3VENSaDRKsOyfYn9vCrtq6pZwk5+vVHbJ9DegK831ZbHD7k417RohRF68cnnuyCavpChtm2mQAUWI2VJXJ6nW2dEDy0cus7iRm8n9X4Wbb+Dxcu9UNltRJvE6gYQHK2yW4jkZ1nfWf+ynOv4SigBe5si+VyyphOSxotb553IsOV1z4bp4dvYTN5xx+JO+iKDVOrZyhMcJzhn0/zVgLdczTvEpdk+qtr6En4smeRrRgU53a+vdA9CJIz2yeZ3Dx6CDZxtG03bghtBvsTjdgQh+pCH/hScSA1d28cpCzLaSerTomlyyCilWb5NkBomRvkdghrb+aniz91rzXiZqzBNSPo32KeFMu65KelLMVoRB6gPbfms1I3Dz8AJ1YXsL3P/guq4hlAxTjPJP4INF0cv/0W1ETzpCNx3qL0HYJixTnf+zN1NOZ8YZmCzSZkzheh8610MYM1RVrIja5ERklsP7cxbe+W8WuLhgT3HAjLjI0fs8wp1ob6YNgC5QoTQbQ77EK5E+JZixCs2vQeJoJOgS3FsSrbSoez5mo7iiNB2K4ny0NBPlQ1hFQ01BiVVUUUdOgrU01tqqFX9LjHIney506Cg1/5OEB1ihLi4fzPn4tf8d2yDoWtahttKqfcBtEsRFfIMmhxbOTKgeH/T0ZOH7K5qKhXIo45B2OTPlbUYcwe2na7F5A975WgTJ/cPuZvOGgzVLtMX4FJ/AlSR01+6a0NGGHULVZ7bTnWxaroAIOSUcUvg8GxY0CJ7g0YFJrhpH2DPy5xMV5AEllFBNFryp49bV2Jv91uNSiyUJx0fEfh8h9dE4HgcaM7/DiUI1XomjD5xrHEvAQwW29GRWJQsdbzY+5zS1K9yvrB7HHy5R/63vAlv3DchJWtp9ZhQXKPvX/Vlyiev5+10uR2Km4vdrWwqWZ9udTGN2Zl6Yx87FB4/+nRi2xXiM87wX+aEKugqjMGBSm80kFZ+m0pjEqTLPnXXMtaI7LmVVsGQMsxni5c2Esb8hulsX4Wpo6y0GVAKu+bjb9OKj+IG3yKBxVjCrFG/Vm0FUk92msnCEfsC2xmMZ/vGpNoN3+olV9QnrxjGoGyY2YTrCHaLLwUJpfIpYGo580uNl27BO5DFL+glI7v/6j/zh7DyRZZpv+5YEqh4Mdyobs8wVJ+m4DUlf+JlGKVqtgXh8g584hjlZuA8q72Ch1LrAZk1swNPS4aXARadL0lDTaJ+bONlPeuz8VaYcuNK8NPbN06p723xabJNthej4NRrwU3Y5eNCfZ8eFcoMPWrwBe2T0s4+rPW16FroPZ4r/5kevbhozHbGiCPXE9uRQvTSebVHFJLsWSzHldV9bgZVEQDJEWrH0YrsSpz49sJeixxEZbRlB19twvcd9OSieM4tN1acMoeec+KpZhMf6LoANm9aiuyiO8e8a1eBrkDADdy/CNL6sbmRWNFYJB5TsJ3Frajkx3MSz32kkAIrOrUWr2J1T/zy5DbyGbyCPlKllu7/sqc7EWmFkTGADGgJrNpvQ9ZOkCmTaT/ee7zHcaHZa1tip/X+OuF9pQw9bc2gHkEYHymYdGm/641n2KyKWSuQhnqK0V45V2BdN24sLMf787ou5CHZnfiMelkdq/WSgAov2x2qMLhDbwF1EbE4bi9rsRGY3qfHlOxRLXyCMJd2nN3tLbgmGmARyS07FfLmuli8fPb5ni1DyK9fVhBgsRfuhGiMknlIpN7MS2/jaX5DONAEWyoCyUa7pHp43Kx60lcTcKcu3rT5onTB3isYjVN821SpOMe5/C5Jv8/IyWaE7mRyFOgEUTXSaAub2ymn97ynWgj18KEQOAL4cMKyY4g7sO/YOC6/Yfzd4D5p+cGfAql2iwg30V2vojUirCxRgDHJb9N9qno9nNAVFgW56QwiykodF77t+nREnynodkGbcCeqB1f7V76FUIAqlV5ULzRxlf7rsBJq3i/XSAhxSH84JJ/q/0xl4J54XI6OWT5slPD/Y2wGSFmAD8IsBMfKIGjRmEK819DnEvpxI2q84cKZU4TQKD/o2EeRP4jkv4QGibsSSif6hRg45RT6u+QBl4akou+Ms4zz5k1/KF6tCgKZ/Oz9BhMQuAXr0PJyunQiAqQ6fZCT5p54fGgPQMxI0ojiyhcQtROnoz3CfQ3wGuyallFQaQ5fx6yN519MSWEJO+d2BTnoAClPlQT88ahH4gU/M272qYBLOu0yPWYnjdC1VgXPQfo5KJF8+1w5KzxTe0CPAvlr31YsMz1dl8gSXyqQg+umm1AqKDWNAjZsfd68tyoawRDk1AV2q24q/nsvaGRiUxj3BgHEWq3bbnTG0lSCU74JHcDLDQS94ZSzJWL4sbIkqA9+zP10xUa+K5pMwR5vGF3Xbmtgf3MLxOTXCjId5z7FU7nu63pgWAVHXxpfWiH/bFCt7syt9OfngHrKNymq6FE+i0GlEs87kTiJOnmHukNHgk/8CzvFblL9u/dNnKL3xKsjiES083R8TLtgZjjBXyEX7ToNOIRQdyFSgew8VIaOtS6I8ggbGkLXY8R7Z2zR3+MligdJ85WAyZ/1q4Abblk4ece8bo6iotCuOGpRR2LyLlHuQHN0G2DJn0py3SSvZl8Ndf5h6ipQCajKTB6FBZZwzKCCs0AZ3UBexLz043eOgS+G0KDq/U7BnVkZI9wB9GkF1BBLJ6+fzSsyBXK7zuxRnn9e7g9yyhODfnlnFupix4PtYMverFw51xAY7FoNGy92pUBPVyRjKRO+n62MulV6uCy4CruryNy/x8Rlk32Ugix9eict7RvdyKkLLB2xY/cCw9u8rQEDCWsP6BDp/2s+xyUm/H+WVeY9K19Z5jOaK5urfAhcF286Jly0Pk6UiybcNeFLl+jICOIxJL1/qm37xhI9MaD/CPULTEegzowaVw6LqWXoerkMHWW1sfBbo2KcJqgrllpGfGMJJqFpt317gdy1WiRxIkIlK6CIiEj5db5mwGmCj5eaNWSYquHOn9d5ZvkLQbOc0IC0EF3NYmgpltyZWGvS0ZDf9as1Mvd72109oiZ7a/67RAcpqTwb+OGXvuKbEB9/zJZZwjPRpqDPzWIoedGso8TLZ4YLNsHMs1pHcjL4tqvIx+E1M5jJv5W8E4/oMNyIKiUSog4is8sMdPZItB7T6D7os2yyv3VYFYrXH7jsg32gzxZZT2E0xJIGD6xmNwlRN62Ck9akhxYCYKa9RvmfYEvq7XOvtrcufG7B9ze7uOyp89WCjkSW6QaUhrlwLTxgYX9ayjsFcf+/aZQWMBZ7RXyCb/Hlcb3xAwdMdIVT3Zb2QbXMBJsbKyhxuh1EDtDAGnCaDQ6K/R422MOG6nUNPCSWYbH9/FCeaqwybGQR7PF7b8P3e/FlRINsGVSp8u0TkpbI2R0qgBz3OjCv0jnleRsExjmKgPN95ShuyFntetET4HRC2zW4NIQStF4iBTmNHztaIOhaBepdR8y6xsFS+ypfhotHiAxhfU9Bv5Fbispx9g6PDI71EnlyMscbHPGrW+Be7JYZXyCUjmtms4/OFd+tm9UXuJklxDMiQ2WQaEhIFWXbLbvlXH7T9W+nsqQNlWuprCksfv9c7pY7sKaMKsbLlHrr2fCd7HTplhXZSwSBgX0dPgBLP+LHD/TtkJoeYV3O4vCoJ44JSzeylCOyLw1K7WVu5fotSkCIdPFGCnmp9ZMtUkdQ2RgUYhwcjklQaBOcF4Ff2IeFLcG0h6M4icjlMccKYc7uNwHq5/QL0+/TcAJbXORnIQfZYbp3V2RSxhAZRFmD93dsZ6UMIVS4o1cKPb0bqyu5i5dHElVYtwWGAoWcJVxTVfpSnImoY5IMPw99s5OnglIeUNgGIEXvzAwbA7tZ3TzPtq9ftT1u68HxG5abWM8PI6FP+6O8WwwG+1AGy9PaJKzkIL7ynunB4oPouGTAck8oCvtaefdzYM0IxF6igAwFwpBfrrJCRBwqlYyS+TUbQe3RYb09ZQ6zKvAVQannfYO2Qn3KesddunlOjtD5OSgXYm+wLSDLp9KTQOl6bMpYVUwHUYponcsAuahIhD5EFZy3gO4vBI2g9s59dmpkeMmTnJrY02sEtE1lfTfS4VPhz49Jr+6DXNnd6hoQQIesjlxhBbVqNTuOkPdEVvMJhoxdJjT2BXAurp2X/mCxese5bxwNuxOFVIWojomYKRP0zp9DCvZyB8+gVqaCt1/PSGn356A3xoqIgBxXDKT7em0k1XW/WiRGH6JmoQ1maX9MDAS8MS+ba7vNnMpMjM50K2yMdX4KD9NjIeDiGHCxJ7xYfqQY35YOoZNSWBp3+h6cKaQabBvOxSe0kbbHCzcy9W3LqsrkGNQOPM6SiV8Sa2ySjS6cIDmjtu0vfPDFBDFeTsFceG+URHSxpiFMzmvU69HU4dED8r36SjgGF6GMC1xMaY8tkHjZfCzGkdhnGdNqtZQzgxIRK9QmW7vBzi23RSc6eR0dzn3L0adl/1jY2hwP2Bqti+w9ORCP5q3HC18lVVLGb3X0bLfgukhdyNYfxka39g+Q5ij3Y983J9eODgw4GHfKNaR5t1uWSF3lpmrvCMWZbdaXNgdxzTbRXSTiOkobeM/7f5Rfq2FQs0PzwMUdaNESDMh9VC/2Dlm9tns80gU3biJSgtZ1qiflGYn40piNVvMsm5XoC47IEeVeRJxVVFtPPa19AuLPAgRNsIrJP9FNkhy387pPkXwCuwqoixjqqXKZU2W9Pj7FU1n+bCpmbsWhkWndmaejjcas9smc7wXNLdb2KErwnAi7DQNmA6ryMBItl6wW1gJ+tRaTWbNr2lOrm3sgtCDZG+kXm+fbsRaujWGRpdyKpzsCtZFGJoyYKr6hy14yV3vVtsw1NP4mHfTY5y6M6hIkSpOO2bqdMc6oBzND2T01eXp2oYa6CxHLc8WRlSDNJNWF0LTNqAPmWDQEgCf2hW/0ecel7BCxsPLGwK/79zoejR+r0pG62TXwcdODfxW7IjW8KA6+H5bAorp8GJDaqLwoCRewJseLNVk9Kzl1n5tUCjR9AdH3+tD8apKi/U23xSfctxwJnX9VvJV/XR+k7eYbVvhFv75aZYEDySKot/4bEji0DxKUrZcS8lYWoOlCDbK3aUVU48isS3+lssOjrjj0wBflKg7gVsV1fz4/X08NR1TQ67Xso+cxFf9Yb1tueVudVqJLDPPdidEnNV8JEC6vBL06tprz4BZDFH4C1K8rabw6inze9v8CS84QeG43LtSEWTThTH/lo/PQSP9gjQ5OIZS2IyfXmyixvIoYeKs3RtKNwkq/e2HoY74CC5PrMHv++QdwvYhXPjCxuGxjT3MmPk0rbr2fKnDp/EkN58vO2s2w/FFcCRlRpfHpQ4QQRhVDrYkiR2DPjtw1SyJRRC0zF761W21TS6ZGbEYSaFFjYfNxHkJYtq9ZgfTWE+Olp2FgrItXM0hnO4EmnIsTlINVtDFpiDUNIxjZbFaNUCavEfCUQtaXX5I7uqwZnb8iQuYWsDL1/hOsj33o5nC5EFbACuHs2FJXn7AsS8vUSt/ZSRziMW309DAlIxXyCQvraUdSFvDFXzQMra/ajxa4rUkjTsyjO7UgmpBofHcqeMwbUaB4JwZdKb5UChVtc+OR1i9q7a6YoDX4TXqvQa4ov9NleO4li7cnJkGnKME3IBRQsF+NKvrLyyA9+nVyyT+AfFTm2EP4sYldZESCGajDwAVpfSuGJD9WlORTSnYx69svikYxDEEZAWpEqVLpGTRhRUfBn7ZRKtJ8+XqoaL1xRmp4tobq84yFu6BSdn3S0ypMY/r36PjfCVfPiF5ASnsjOiqizPfY2c8ecuUWzMuzQ8NkBk/05r4vPvhSn0KiAov6IJc42ucptyKfBi716M6LTUcFj6ODhjrS7eTyXNL3ocDEF8sIaW6AqYGtcLERxF4JMiK2FBQmqYi1yn37mq3qI1pDwlWmFmuGCpJsYgLlf46wIyguuy3x/g0g+7wLhMN4DbLWI7FBQ0UgZKvAvW5aut3B7E8uz+pAr9aymhhdBqkXe62bQ08gjwo0FdvGW+EDFP8Cp/U9FGEIV7/KWWBR5R5CVbg1ZYDb7NNZZPGjRkM1jegK+5427Bc9ui2V0STNfoxBabWg6L4re0ifGKkYgxd3aSJUEBPjBs1C5uTA2p/DYH6oQlhH4qdpb4CLSui3RfFIQRqAVKxTFZFqjuIHmx0TabKqobrqbZZBAaXuxTkHmODNuaKzxruSR/HftXslp6dACErYSnMNPw5t5q0CnWD0Z6xGUQRY+bUASAQfR/DrwPhWBNE6K9tteXIDRfyiSUYcqXrjhQzTHFDzIP/BGoz920LFvKHNzdyf9H8RkWlsNGFG9ZNb8gLZLGuQq40oCzpW4zCR58PkmCwD5mRoNP1jBdQNaEis9iQUyk9lXP4uQOZ5GxXQUK7XBsy9CyFqNNMWy0lrd501LPCmTr+4j+corFIp1X3KnNnjpp2WCPGaW3bTwDfoVhKUdoKcs7TQH7OSx6CWEu+SDRN/Qb1h2OWSrCMS9SQXByO7ev0Q1z8GBrlnQfBFgz8/TncJHtdV4xVgLYTc2shqmE3/xf5S8q4XNo3ObdAU+rw4E4jNB5l7lL9XIAg9DmrxsPWODjF0QZSd3CB7YVDiCEyuAg+0f/HWScVVJ/joe3ilamj9+ePCo1ISntrJCEsR+acWYgv5pItZCgFDdPM1pF2irdNASn7OMUY1UnSGbbra3fYs49t0C1KrkQegv8GgjJb+9EyOSTp9G39m+lC3pVdTSSKl0NARO/gsQlSK46p6LOX/yel5dmAsNNX3YskN6MYv8/gGoU0JNcvhWIOY2JJuz+MFOk6v1bdUQIs5u3aLeB5ul+8iTkHYrJebDtqBq4YeeqELeq5IpSjjCmHbnpdsYbR6TKX0QWfK6x6CkkMDQYp1II3y/B7H6DXsnTQ8LkSG5pcpf9vGn0kd00gr8TbEjI9h9lXQnzpFkRUUQN4joADLBB7Txi1Y9R9n2JqV27WtvVI6C5LmxeWZigkRLAcW+MLe0grWqOKgovZyvvecRhjKQNVUQX3pJwJw1dbfWE8yasofB961EFiUFQo512SaOZBOmIg6IoH37RkdHuUqtd1fkKcP5e+Qw6qC388DBZPXTwg1K3XkM0qpsscY5HiUZAL5TCOMV8Jxh4jpcyBJVAnh3wALOdU9B1pIbS+12pglWaTTK7CbqKTAVKceZx+ec29XF2scrLDU1NwzGEiKAJw3Y3z4gYGD7MlJqd2acJSOnasT4/oG6CoIFzsrN+miwzCJJ+6lTsTGmhyM1nJPPYJ4xjUt2AepdpP79z1LCZtenlKkwuLm0OllFBxGgv4LomolAdkRb0uS28yP6c6qXgm4oHBSDe1S54ECHaMvRNE+1DUurV8v+GLFxdByG53yczSJwml4NI8x5YamA9V5tIygjb2xuqSqz8VZU6Fko0DSvcf96Wd6XHk5Rbhf+uUu8LGMqvg358uJWU1tklAh+jeVMo4MqgbxEFbIC+RuxX7O4DIyYoZwDmCGla0xQKhMe+q3gO4JswjJUHEW2S7sfX+HaCuhEpgcSv6gNYheCXB/58jy2D6wp5pGUWh7Z0uAV+2ezAViZMZofOsvmw7V+3KD+wlaK0Wq2GRGPKofqO138TtAm7pygKS1Bg+lExSTG9RBXZzX0jsNmL7UTZIxMBpmpHkAL2ad/6Eci3/hkOoIbo1nQUuCkTBrCLqJuQSi2r8UdPiBSELds6afgooXMH9Xj1xkXpswJW/1gDZDrfdAY7TuzV5bJl7tohR7nZAx1DFW+lDaqBcPbRb/DrdN+0FY21+HeMe9yPgItT/sax2McqkiAhRZcpdHojWYASM4JfspHWUF26WAvJsoQKxgB5hMEgQKLvba2erk79P5Kh6B9WJ0sYY0w2GKske/I+4VsOYGnP6vZp0Z0oq7Pmh3F8Lv/aQwwXf1zH/BCvKqsxKEuMNgQHLlCFw41Bhxnpd2AwuY2p/1eXSOUKkRTV0D87oCUNynNTr0RRWImEBPA7DBQ/XuRsQny0D5hIu2LcS8QkieNdv2O0rhuOrQdWKbzrjL6Z/2inxY8/Z6SfCaHGyVqULzo7hws/2Hil+0NREKLxiRXBcXEy803dGd6LSMIJOyK8fXBiWJpTKndbM8t7WjL+NjUp2GGrIVLSDDl6kdf89G1v/cglIV0U1XuX7CFdi3Lfx7oQZakf1bKoQkzTF11Bk9AybPviPU451Femei99TKjzoNkQY8+W1fFSKr0sDXyTmncNrP0+VzalWaCBe6lPcI9FbEsMRME2zY72D9n9SG7kBO4spEB2spS2LJPh0p9C9z2dn6TqGIWgIFNoh0M8cBiDjnAiZBRD6aXz0Ex4CRwoNJh15S2i+WRWQtl/1QLLRqLtY6L0n9pwO1/bOprkzW0waYVeSbyPHWqJE5QaLAFXPfJlfQscCIGNNEdpoYl2C+CwjH7tKzS3GYOWxxHNd7M4eCKYWY8vNspJ/lPm/gF60nhyswv0Sj9RiJXJJgxCjtGjnLqiHvDgAYxbZfKSvJGv5Hbun54D6Cj9zHG3cjnTCmWimfbiyfA82ipYcYNGECCfxXXEOUSJIiEAL+UuLMIHXnx4le2BCSt4mWh6/DmFIl8fJnHHU/QdKUlg64ScnlKc/ha+Pvw5oaV1y7G6xkQnUSSiJieOmnBMRX7rPw/RcCmFa3WYZQ2BJ4kTOAouKBhUv/jKFUJ3X+cYR0UnDwz5iDPRHsNsTlsk9rjHaEy6fG16jgjstiGuu/B8anc7Fi2bMkQTQqMEXaFZswkKmu0tK2WEVJZQ0pFpw0bfRwV0bfXu/aXzAsVe8m322YGPam1b9oWB9ns8DDwJL9JTLnhtI9XnuT3P5ECcel9oQvkInki19+NO2v+hr/Bw9ZqgGuTwyRa5gfGSLIMyDk0jzeeXdcveURSxMdL5ONGb5aOcH+JhyVGOCh+LTTiHynKX0UTaomCx6LmmpJt0ehO0CuSX1DdLY/+l3LLDwXMx5FXiSvd+1PhzlS1b4trKPqwmuFNd5AwjXYNSW7XQvOedLI8E3NC5lOfX71ngDNZN71Dvqjn+8kI7Gj8YaCgwYeKbMW2SaWV04+5mFjxPQrHoR9ctr3fZgkC8iXOfkD8lF9seKVOYrjq3qX9MFPnXCkgTqFxcf0DWtZsSW/4Tn2DmHIsoqYVEFDDELh1mrVPAcpgoDS1mG7UZwSd7gARa3AMEF1is9ZcsYxgdTgRM4pDmS9Gg07Kg7dYT6ZajX33q76C25Q8uysFQ7qOadZZpw5UhhiDgGNWhXF4uWwAahOCYNRI+I/xoyKK/ceIzMHEDivC8gw3/fBV04F0MD8tprX7HJAWYwpsNTVmFbMz0PURD6a1XIdm84nAnu3GbDi+7Rc79JoTzt7d95nhM3WjlIFY40aSU6xRDlxPmziVgY9AlB2yHONKLCHkVGiJbdprU7bmNKiOkTsIPmeHM7zpwL1oMHZx8jzy+vsNQLv9VmdlYRksCf6AB8ooL6jS4C+0Eu4jhEU1RdZEWM0s6vao+P8w3qYLSsU/lIgeFrdi8Dkf/59dlH/Cqu0FYq0ZP8+7GYfGQ2UJ+wx7fX9U+LZT/sIJ+gAM1qUo5+pkLHekuBIct1I4oCruRPYgYoJy8pmLvSuGPW4VbagvYAqjYDkGJ5Qn1IkeTUNQ3xDsAmkJ89UiJfFggD41UXt2xYwnCxeZlihGdwLbTlObe81ApDZ5jnIdaySp5XYE4lBgsCIGcNJ5QwsOv2uN3Sqwz782e2+UXCU6xDX8FSbtN2VfBcJ13MBAhzx43C6ACRXsMKC0u/Vn2MddTzgpYvMAjargIh1rjTK97t7ImQVBqm7WcvsWj7lX/X86Xk3ULocwFjbPw5mjdDkZhODuxbt7Y3cEE4dmTvfE6kNMddOJtDtJFyYBYGozSmeDGnPszdO54sCFTDGdIFqVYcHVsRXO202sE5MLpWZrBFVhKl/s+dL+4JfSla/PSUR9B8wCFHlp+T3jLEperwJ5BQ5z3lrxm0rDoV7JoB5HByIlJ76GUK1oHa6B9nqQlwrf9JtslFJevnCGKra/Akp15Gzk8SzeMiH2vdOZu6lsQVkn5toL9ll7IRLPIGWKFEDlTr7N3hXpCmREUI9tMyDkTVIIZ2ZqXg5Iyoaye3QNEXb0Mt2G//pDNGsUXKXvDGVQg0Xupx9i7PTllGT1p0PkRNXThTDcLCunKPq6ywwTf9kL40+p49+nZyI4oRmWeNlNfbqxHBAx/Xp0QvmouQ2pHLIj/H4mFxHO5gpH9dl/RUP1kauJORQP15yjlHDITFAvCiuex5Z4E5UST3wsS9JvM6PZmR8qPjyVrjIiJ8TOKDt92IHcbPOuaeMp270KsUiBREDh42eLsVo3fqljYp2PXRZayEuVoIXEdKyHc0cbYJvYNDxV3CXsn0X9Wu8PoT5rheTXPm7G8XFjEicVo9Joi2K/e4A3EXSxy3cYIP/E0Ppcze2hnMDHJYTxoLvmZYytX9wva5q+SqkWKQXTH5fKhWeQ7C0G/GbZ1JRxE/oY+lFTfiwwnUIc6loeo3R97qsOKAQ0qhHGcLplE7Z8pGxnshyHINT+bGCUPm9AtlO6+/NVWB3C8OrxGv3bmYcxzJwFJL3iLCp0IRW5EdyvZes/8UENfr2L6/TJCGiglWztmngXlYt5zbnniI0sVMBMjkSQIusUdug93by4svB9hgl3XBSZdtqPQWV/rGYWrivGf81sw/N1bQCfD1ojSpJBWSo+I7qmbcSfJJe4gCqs2jNqXTaBE0qz9oxRukFBzuT4iXBHvKZie1bOC3ao3h8OPqYuel1HqqIyRYC6Tgz4advXNnJWPHzjXEhhE/UCVYfH0qyMwjy/5ul5zgmOn1rvJirwE1+xWmvYUCEY4RLERYJ41jylawmdfIlNG+14hAgvh03sdZMDN31Cv2YlUZSyhaBob4mZs9TBAvHYBQmNcgVxQH4Vn9ipLZOCCECE9wH1HLnRuczvyWmobc3jrbXv/h8Ek7zmCfwky7EFEHHC00DrHqm9G4KE598T/IY6T6hc7MF73QMAVZ8o/Psm3WiT1bY8SGK6goyU2GGYSZUoyJM97euYT2h3qwUA7FiX9Bw0HQ4Yukin5YrPqUCOsFcwu+VsqvUGAsXwJ2XAdCv7A4fBJew0e4FBoN8QkD2DdnYHWZlUjmML6u6iLegc14SLWMVLy7IGN+5AljrGJZAMOEvYKhlHmLuqfVh4628+oZcrvBXIjQTldEYji+/sHfn8o8bbNtPBsi2iAEUVYs5utoh77DZS0KcQiAeKiGRuV3IZlZr6EqrZQKuq3tCK/pZYSgFiqS7AKq6tfTsRa6eMXPKO9bPQx7/33pSYGESPiIg4PR9yJJ+PTgCLR1Xu7Tw2rV5ssoUZBOnWGk8mSHNPaEGAiGa797LZzB12SqYjV3q8bo5LLcAiljeyKeMPKqxhfjEgx2XnlHC2ZOsB3BW9Kxhu0wywXRtiyrayxaiar5EtNviKVgiV3o2X2KJmv3iRvOIdbbB1BZelv4p3RE1MNq3t9DxlQD+bTvApgF0vOtCaH8wi+mf3uAOFVsAEPgIfgysrgxWazGjRt5X6bK5H61PurqSAyVc8TY3mIvl9ee8UDi455w8zpTZG2cSDfFciEzLvn9ZHnDSuSdS/efH2oc4mBMU0vAYgAHgKxdRnsJ+CiV+crreheXfKJL3FRnow3uSMPOTaSOcnWOwDIXqQEZqviv/ky8REkKXfstZdDGhyXhCUSdInFVpuWLPdb2O7Tb0MwHZStfYkTBUZX9+bqkziWQWsld9BgcOy/GncaGTXhNp1AnWdxShvG4nNq+ER2z9Xe7VR0/Kl8G5nGJGQC8dFsZGpRlWpspxIDfZpdkFvLiyv++JTd0ixkUnyBdif1DrunEoXmkLrRacQLyV8W3QTHl8yZDUGvy27pT3H8+Y5+CsA7p8xuJWjRy2e5MXE0GXQpsryKjSp1ildcani6ExV79UbOxgM/r+iD5rn+VCsuD2+p8X/aJIrNxf5NoLjjMpYMEHafcBALlj4kBB2JVjgo2sBtrPf8ZB9735HFGhj3ljHdkw5Q+Fn5VM40uc6DYM86wLgOB2fuMqqfFlVjEvOhhtnZ5KzEvu2+5V51upZX/vjxZH7GTOPx8RXc2NFAxxxUcZzpGSloMLA2iXRFupDsTrUXYREFaJZxdZ58jsOwVGrqgzJLkdEiDHz9oY0esMEAxRF/9alaNvkehPQMJSriHr0nI2TWKJAawd7X6EctMtXwDIXZYVvjqLOzE7j9IEsNW9HAWKZxCQs6OjQG8BnQB/cUp8us8nAD/22ZjwmPC5deMvCCgyDGjoeRvuGod9hF3Q3PCxPZgeg0WWUyzZ/X9e1LtT+HqjUQlMDyztpLOcPxw0/iLqULbfT3af4SZ3MMJ3pLQFBhesXav2G9GStSmuPkMlQCNiqcX1A7IlZNGTfWTdGwd1tZivyphfXDQScSMcMsZRJrutcp5ENTcpNpRxDJ0bkhgfphZwTOWK8lIADOxJSyX2vPNAw5v35fdTlFTCI9kB7CvzPaiJoTA1VNI0s5oxtfBKIwaDyzbncW2BqHwho5A+igcqm2OZP70obvFBuwpo+3gLQgEOWaO+Qg8Ad1abaNFlqvX83T/F11xtkzMiSMkDBto0EACKq38njKhs5g+XEsObLRZP0XtMoaDiXe4swxnDyk5KrmgXbe1VV6n0/sbMLo1rAINTofU4pSXXG9tdL2ZcEoQnNc9LJI8FeEYFmyztcRMzijZ3YsiRxRjYH7sUZFk0YbMc+ii+jNY+j7rilHBozwyJadd/TGMlRUlJCRNa1Q0qFESGcVJGwZ5ZchwXQwuM4gHU+dVczssBrHnSfo45su3/4pjNYKpaBxoCTtGn5MpG7QVp0jrwBOSb6sAVimBL+f4hhyjyfSk0pdsJisgGmxT1/k7pQE0LCK/ZB+sa2PK0pzYxeoN3AhlycKCtuMDc5lL3QVwkmzP5zoErp2ZOXZomaV5S9aKn0RnbwOk8IotGbcMidn3LQfBo39WytHmtvsErSXC1Reh7FsU6mc3b/5K72JYdIXFsM3c9UY779A/W15B0+nmsrUf7DmkRNeYmVpdLiyjlsO0798IRRiQxIFRw1CpWBwqVFMJaaAWApmwnxqVX7FFrA8Il/T2w3qTBfz9wa/BLkCAUBmZI2CHfEuMj0Y8E9oVKrqFC9PUUVJzcbAV5NmyXkST9+uvPwTL5nazFAQko+8gV2aEG6aKECtrcFYw2IYn25zjroolVp9yzWlzm6n9KhRAS6+JKPWqd+renpP+V6dmay/a3Rf60ZSJGwovnKXed6NLX/FrkaMsIrc56UwhE9yRAd+2fPaEBXs29bfYITAtNxd0epEbWn/85dqXuf6iECtVRGa17KOChTL0g1FO/97uIvCFrixNfAcI0BqDJN2dzZwk5C0G15Pp9IxTsISE+5LmQTwrNHgqROmffH1kzA7CNPwZfogdwCCcPY3/dyD130LfNXUXejsPOlPhgEpkuF5s5m65PBzXiP1RPX0O1/+DbCixhYS8rJmNH74+jU7WPEjGa9+EtDG68pOmbk/obtFing9KOP17LX2xP7N2egC9sTV0HlQhrY9GEruOtVpQwf+bheTmQ2Ad69GwGFz7tg/wOE7quw1iDBsiFvG27FTN16cUuAhXiksAxaszqjey39WgQBy8PZ2ItwUk/Ovyw4+4e0qIs4+IZRnAvVNYU88pTAk2Slqjakq4uOizTq267Fh51pM7WbDOOhbux19PmKM9QTT/DcrAPRm8UILkXEGmYdxBJP8FrE192fyiUBnx51SYXinovbKio4ymM24DNdvgvfmwxAKGpRyLXOat4aMk7+2x/4Npka+v1/fbnYMh6HsmxwZqKDjMWQ4mRWt8o88WBUzbKnUSDvhahheI0+WMwwW/okFewuDJ/D8efgT/mJQWxbYvqVtQi8hRxqA3fRpRlguXk66Pm3Fu/UXXMDtxk6JRW2XzmFpBXOE5h6eHfZDqnOw7jvsV1E6czgUgVqB0V1IPA1fxd9zcS9G7E/8G9ZzQDYX48HPFHEghhrfjtWqpRe+CmN/glkDuJJengpNoFpyZo2BR1XJFDkccDfqurBzJPTPKAwQyYlGrJM+u7a9VqEDlCrdsCCsH7VS7k3p+pJgr22yAf/5woGwf/Z0FXV1mFJXOKBzJLEucULt8NzTSlRS14USve3uwgIg15ULvgBV6SIqUIxiDkk80q4Yq+C5D9YlyHlJ53annZiZP/gxfVN+RwEdEz/u9loHZpb4qqfwXJcEvuZbfBDn9oroP5oQw/2AbahlFRvdeNAJ4uSK/HkrHzBaJekbeuBW1WHQQKpJ+C5GnYPGfsy8JSTuS6XrRIvdKYFV3Y50Z9SYvZ+3cJP7b5GsKN9G8xgWd8PeFvyH5o8OzO8n/pSj74bQwekX1PIBTdyPqlWqVY9jA/9BvZpQZbVCpSAjYwuHrREaqFM5EsrHLz/vd2WcXLJhxMP1wjXMgaOY4laJaqnzv+idwCGyQkHUbny979Ppzv9IWav9Jqk5hAJNstDgH/qc+hvqhFt1byu/vcb2oI3SPuVNhTFbQSPDpykgkr23makqZ4nG4Guj/zJhyBQAuFIQENnEnRN+qrCt6Nk+1KJdmro+yEJOP7g8UA9TOJyDxzFTiHTZcAVIuTx+0HMgEU1LICyBOB3y/DxRpI1934ykK9ioWwIwjdP7S4SBCHEiTPEQGdCu/aZV4niCjlAHc5kK3sEOuJ+kUwviUbaJdBpGP9wHoaSs0V7BTnlJwXV66IXGcze+HpX8ppj16a4Pp86oiTIhZJPvaxvff2VpwChZz9JfRu2KGnWdTY6B5NgYf1t41cbRA0Tla0wcf2lkkbvQN1aWEMH8WKT++yidQpEs2zM9xEzHLGkimDYdMxE3gbH4+pIxMaX0cl9tuNZN46AFFQcn98TgPzcj+0uv1FJ8+G4FCTcxXJz4eLauwuK5neHudbhDvU7oIDFDUMB0m8v0jLTlNSlNVXGTJ5IfPNXUG/D3XN77Iy4fpm5SyBjyInJQi1AWjXUE8o0U/xNiy4imFTwTvSeVxUBNR0Fd3kwR+Z2eXixmS9GEpnjmQosp8oPt3wx//Iu1n8Svghb0yDZ2YgAQvQhk3SWGvEmkQXU2knkIcV+Y4hpsZa8/lsxM1eWJAR4ysugRFlao2cXcLYzp3gv5IJCzEaZ+oHJLDSjC5XlHiENuNGAJ3Qypsl8LozP0a0QcB+hap2mMgJe1upaGXz2c/NKSiS4syn/PtrEEVAR20dZjhh/oEfQko5gd12KltdNmIKUFtgRyfsoiFhbGtLbdbQvMswQURPLLau3B/9EWH8ZPDhq4By+48/wz4uGNIRGu51twtb0qAnS+jAFVGFCUe+g/Mr6pL06KqodwaXLS/HtT4kzTPJeRgGU39AHWrrimTTcWC1PkYLyizBmC8TXGPPZPEumq+w9Ot9oSBq5Jut6tbhi31/nDTv0UB/zydix0WY5mF/VDsRi+6QLbLmu0jADtRkeQlijLHFS++d9DQjeU4dMX/G6Jd+gsv2EhPSZcqNKfRwIQmVPYAtNBKuzLnmDkNA14apuD8BxyFF+Vf0RGgOgwuIaPcV0r/A3x7wi4jr6HazkIRfWNYPL7fPMnQimzxFMcboMDKn9SRugvtbi5f30qvIB4GnQoCJhs1EzGSBYW90JH2q7q/66scDsyWhte2phwXjgrsBBcPWBxi/JV0o0hyhGIHhLHrJedBPIArWfJMyB8RFHvnKCJtlYpRtvbE9bE/PqugGeiRwVF8392lCbGmCTSaH+rvNw2YOPBxKArWOiKRlFeVuCHUixJ2GZp6a7w5VYaWRbTQw0RsTEQkqWp29iF+elyA3CUp8s4gXnaCSEhmqqAxZmuRahhATe6iJmj84n2Vtlgq0SN8t5W2/cADjsW6XPoHkohFWk3o+DUA33bbOQj+/kJ4+z4qUc132XQzGJMz0TnEBJl/kunjfh6tVF7Zba1RKEBANKCto8ag1O52UGbFa8BJKwqfsWrxuppUHH2dV7Ph94Z6yMwYxlSZUlTgWtSRv4msGlvxhKGBl0s2lasxX/ZGRLEDMIZW810SAcW4/ar9jDeUkYqAqULNo35eI6g5ZufPTwTao5hf/V1v153CJ+oR3USp98ZhbMpXvRkHSP8FxrxQLgmwezbJwu1hQ2//F5LWzGdnD/xGZU7kgStVKwCrIFi6WCunG0bVk4bs9PZKecJzg+v8wqVD+37Ser7ecnmkoDqW1/FP7odwOmtMQ82UDF3SPrTCHVnShKqZ6yvfyPyMZGAZeo58+U6jV9X5ShV0Gg535iWBO1fSSKmhYz9Y9g0iFrI0cTSIfno0z/R0rjtlUMLyymq2rZCpwgKwu/C4Uy8eFT6RwJpTPMTK+smf6RRmRzDmDHI5epM00BwaOn6lCzAaoKHFpZ7Jl/dLROwstDED0e76d0wS0senwAS6fmuOKf2g2Esa2ABol57Cq30pQFs0JImXy5AHgwUh5MAhw46KNhdibSmf5badD9JPgLaCFfMO4pqTwduWJ2nM0pu6xkP/nwYWvGsCA9qm00ywAXbx4V94mQn3RD0TNujAmOsksuCa1T6fDMHrZFaljS2bEMDDdx0JF0wWson1EVQOWuq6lhM1d8Ln2rUEaop5RXHl2I7NJW4MynjncPDRYURpBiYmlxe3/MocMNkH+8FtXGbI0tmeNFfpDy2sTSBmjJOeg74NzwADbZs6s/1sluZNMu44NB5XBLIZNARIzyFM1/QJrQtdlXso2V5xoZ7Vcp96UOAi1LVVaPLQv7szXyYV5R8GED2abg8V8Ot4gKao+uEpwaFKjpqLYXxhwvSWrqFPUW8Vc+2qjADydic2FMR2nsGwDEq/EaOt5EUHyB6ffmvBMfTNj4MWqyeDSC830qQYLQ/nFsUsEvN3FRHD8W2rmV9xsAyVk2H0c2vsmOj0Ue/57eOK0J3FJbHSdMK6sFy3B8CSCMUk5enC31oBBmFGPdqJyFzIb0w13tyZY03tPtjJHO/TP2e1h3jAD9YT8yUR8EON1/EwQM/xxWJVM6mYg7d8pQ6mbBZHi2D/BCBZ1xDXGysvO1QtHWnExOxEPRPIlJXGq5Jg9oTDe2HFF6jmqwEgjAQ6UyWMVm50ZXwOXj5g84RZ2HUnrSeGK/rQrE95P2sB4cWFkAYWbpAfqHx0+I++tYcw5wUvflvC1axdKZBYiVaHKG2JG5L/XdBBmQWMldREMODKpM2OhIgpXxPvw3fsUjW/4ULGotl1XYLgvVXE/j+zXZC4KqEdQQ9MpAhknI+GQ8Zr5pXF0ncWfunmrDKoRAGJnxK1lPHz+GOuSWSroj9S7qYmQi8L+bV0/fGG9Hq/z1+rsSzBX2Eb9aX6iE0EHS6Uk2s6wLkQR5WNGTmTrxme6cwfw68Rau6pai/ReheDk6Wc1JQeMFPiPKOt4POmrdYfuxL0RkHhKoVhjW48ajeFwunIZnRU2Dx126rRmd4/G8PQ3BEuGlE5PGY4BUAU27Vhf6wEP8wEytgbI8s0IAP/y3s74tW/S2qplJeb2wMP/EkOoh5Yl3yy+Wjn98aAqV6k8PBB+tKOJYbtUdcAvZZsziPPfbx6ifuORjiomDc/Y1+03bXHL6PRsrN4bjx+8oKVO6zWef9Mo3V+yCq7vhNdbhAV/O41nBHWTNwpoS37zPNv/Yqi4wRaN92ZbvmvfbIaHTI6F671Kkp/I1/SkseoEYlOMUnlvPCEh4EnPKDN26LCbl9Hnlo13TGQ4Cg94Ws6SCpgAVIP4mgU57tvFa2r0TrE/SLPvcIU6J6GFriYZU+uu3b5Gu/azv5pUwKbO/pe3x0gIdoVgmNbLFZ+PzKn4ZoYjspRdhtGTqTOhcrUyHCyyvv0vrtcFffzFbYzorKFcaJ+Vh6Q5z/3cdkg+iKBHqSipim319dx3MmrzYlrIUFyMhfKYeoeegxzpQ1Kldgs5CvNlp5lxoKmK8vkAs+5igIGiXUXqzbiVTLwzZrrWOp1ayLaRHmSwzqAo1AHEeNzHbLjQSJjzC7VvpzEc+xe10soGvx0wonfp3Yn4BQT46FSXwHpZSyHGG6hP5Q1aK/ujaimzcS2HO5lcy+fy7gE7hd6mMbd5gvS27kE9Qc0Kvtr2eby6PMw1abQnE2RsFbk1dGOZa4w8kZsrg2NvZkV1zWkzF+rq/XblPQp++ILW6Flp19XmANSt52VLpgc2L2EYLKflalygEJ4xJhpvPzewoD6AAU7bXvYCxZhgDgHHV7tJPE9r4KtpMJ7wgi7RbF5lsQU54hKyJosbFwYOxnIYH9duifEkOw/XmWuq72YaAqAjSBqmOZbENJ+zPMSY0b1rla1JQRTxVPTqhdczJ83OjNKA+FzLaQHwNTGHHPu6DIwmqP3N0CpygbQttc6jTLfUPY6LXuFbvqgnt6CxhhORiZzVD7rjv7Kbo0JosAi06t00/Y73CxPr5hB2bBManTbUGINJifkM8ICusgwny9QnuOQEL1dMFot7/5DWAqKfZKoKheRgn1N6WpzsTRGy97gWZn2lVzt4LQZWVAI4Nv51Mp2/F8bqomrHqR5Ae/1vRbuOOs4CxMAogOlRZfUXMK/N+znXVd63y9nt6f3s6Bt7wqSmWj7UGZZ+/0PThY3mveJC1Vf4XnTimZWZdcwU5bLjnMPHxMyX8wPbQG0vyLccFVK30ERBVcaQ/Z33mP+ht7ElGL0t67cGUOQ+xMy19kvllHxPd2ja+zm7OROMTsAsDEtVH83HNS9n8ZdLhmy7pJVn8Gko16F52XmWD0ng8NFpd4UsJ6Jt3LAnwHIQJf+sKFWsa2mBuT2aS7RKz+S/xN7Mn7RHUVVNySAqP3WncE3Qt5tQnT/lUJkX4ZIfUJdxvDqmD668AP8NKuauwCXlY/Tj/fEirjotICEWUDwag4+Kbs27eHbTaXpJbY47Lq11E1OI1iIKry/wmRPJxuR/NOFGvb9lK4ElwjnwQRugPSIPmHNeUBceclGjKq68uIOb3DmizJaEM234GelVvWlDp5SgFe7QpPZHCgXeXewRvRbFsdqR0JXw1etZAOP+vvtKuOCNFaAJDQ1dV/ptP89pFpyuVfUpR2Dm8pPYbnYmhv4AaOe97dONFFtqsexg2DMKsTsalJ+J92S1H0l8QH4nXZX2tqg6SRBM4pWmg1FcHjNhbzxusBrwv9AT7mO46lJq5Mv8nydzGzyXQ7ypxiTQu1MMfivVjWbeLRf/KRLIhxU/QwHppSTQmjQefBPo+DRvcZXdneF3myBy3iiw63JJ8qkIQ7BT9zV/oKljpdFEqeuNLTnX7kmLR5U5LY8yPIKBEa5GxZAv7a4j+Y3Au4cnMKkrGwR+fNwvOLsncSSuEe5Ky+IT54dfYD12Na+lahL17A2JR7WSdWL+kaTNETI1lx40WIH6BsQAlOtB4L/kI1Zw2jS1tk1ABITn+TVoC4JTEs0qCxh5Sp1VHPX7bbGg2ZEVj4t7CHxfEFxNGmiwV3bKr9jeOOr4w5AyDNeM8WKO9eaiNcWN4hf2HEY2EOvs1kQ/kgbYRNqG3I8kgM8Y4sitnoqtEIdvFvkTvaYIupqJ95ApSLgIkLGAMSZb15JWb8X1lBIuzlzG1zPkekJ9sqM9UCy8KCs3HnQm3mbW9Mh4z92LVjmqYcWpm8eSq21sVQ5YG2ULGs9/6enwmbSzqdsD9jw9epeZG3D6Of0/xLhButBdN3qXEUxGi/LPz9CQ/Uwb4CaoPPHYRHxF4WowewJoSQbq3wVnY65QcFlUKWKuLN95OYkZX2y/Zm0c0dRyR3tmBs39gNb+w5ufAj1iVVBUlDwevKFr9E/8ndanbihDFEr9S1kywfICaycIlO9phL6fgr2lKGUs0OGuDOtNE0YCoCGsVU/QRLl6jVbrO95Qhugv7PnuQ/FyRjUPkrveyPKAX5est+HtbSze3WrchGZTmMeh1+xCdITFz7kKygGyaUx01pOyRNoFPd2fP20CZe+nkk1EAo9MMHmw9tVB/Pj01kp0jZZwG8vxH5XPD+hBr2XbndiWIIljq7dfUkLkyLmJcmlslAAdwDVK+ORRrT9XmT5IeymOUXXlpSoWH//ntqCd2Brb14rsSe6Ii2s7+28R1wtRhgW5GyBXcszb2vG9XXEzkHn0Jo9Jf8eiJL/hx9l35Fh+MkqiC0V3HoHciGUYIsbgoBuuU9IsZDN01QZhj5EYdCIl1Utkq7SXZRLzT3yYqWiBCdraNrrnKPvWdnCr9F2Vn4teD7i6o6OlY99O1DOHNxCQ69gEpHaNOzdQ6TWrR2ae3M3OpHTX9FG6DhI4M0CqsHaPbIsyh9x9AGdvDXvIaMUp+SYM02Fkwy40WX7bkPa0Wz2UhPW6NNq3uhJu9UkibNYz2KJuw5YEEMTwRjzxM8rP4HnETMh3mk2UWACl1eK/N3lNS67/t3T774xSIsH+um8x4PrlVIk6Q70Vrd6rSSSQxAoaks5QEtvI7idok9GTUmd/JMKr70fUN7S+mY4zoRExzAojulNOnJlyB2ylImZc03Wc/utRpCNXyTwNnDS9PKmhqH0qu6Wj8ZrkuvFFz2Oi1CEs4PSrU3QpqW8HdsjQT14psoV1N20FpPjcdu++0I1+q+vmKWLeZqzOYA9soijxEagl52iYDXe7FSTBvft1uq0TwVQbC7t6RfJ7m1odMmci3EVzxFaZtsOxNTnREhMsOirOPx1tntsNes38TZ1Ux1nkVGUSXRj1GbfmfoFt+/Uxewjvy97rsJuiGocdsPUDhn6c8gGrkVw67x168fbHeGu+N7mNNETY/KRqrne1CdoIvUwdqpkltSWgIOVS4nvWLqhYwv6xNir79tA+NaIcQ/1p+U4xHFyTCcKZtXmd4zChUwRtQaEngH8b7MkUPOSlj5tSeZlNohf2vCcegU+7v1xdfgEnRkKdGrzTLH/LagCE8f5T/1rcbp57vQ+pTecY3a5w9K0NrLF+pyQFPnYpbGuFE2FMvpuIqQr+bO3BDQYRwtMnxlIyZNhNF3zGwXDHiRBSfryIXGBD9mhel7wYLn199wLNux+V8EAMA5XrvfYfqHV64IkkJutJak4/xspXsDlNPrSi0UvIVYvRI48w1qx565ybSdzvEaH1CClto61suesawoLv2HXWwxktse5+pmA6NrWiIlxSZ2s3JsidfLhi/V0o0xhiTqivzXdRnb4ZtnZWwZIvq9bebzXGjcRVGlZq6V0t8m7FaQ+UUx5W173X12z6/PPr6a/cEs4rkHy+clq20BQyaUc69rk0o/R93DOfMEkQ3EGIRpDGscXXzmu2zeECaiemTTg/L8WmEK4+8xOKapT/Iszv1P+JgnxI+F0QfiPWWLzVSvBIchA3WuNszXNlIYRINAvMc9s7iffH3b7HLliFIlmJy8zIvGwWKdDnx5QM5gm+pmFlNc36wpDo39w/eKGytx0/af112iPohFQcvKSLuQhhHQl32ysqXbSfYqSFADd63wJLxk/qQw8tIrKuxDhk7zbuXCv/SvLHhYvxVsLlMbHB/NFu2CX/OXxfF4zKYyxW3TCxI5EHEMy8ijT884jowVDvwQ0tdA/tcRpCB/K+hUvj+VyHhEJX4xs1KsMe7nvc9DV9K/gImQCsDIY0t+qNg2Gu5ADSlDUWXVZ4elNmZqheenXnuSW44AQdumND8mwjtpPNKlQzMAA9v25x7K9B6Y7fGLIO0I6/cXAAG1FNhsLWs0G8IjGVafbNv0CPDFZPNs3mb6WraRvC/vBcSI6z6/oNELJGEwpYboaUwgqIPGV6p3JsUlmWzLeDq6M7f1Zc8uSbRdGIlvlO3Dl+8SI8g8Nl1LzibtT54OWOJ3eYyNHuCGvQ9xkKDIPEUSDQfsknBUCZKtc1T0nizRPrao1EsrgD3Nm43RBk86H043FcHz9HbGkZ56i84t8n7qtJ9EjYEGoJN5uVAn7cOG1ZXlnW7QJ0i6qYGsxKAuLbXXYdW0ISHc+81iVw/QngRtpnB1mhuPQ701UobEYBEU2+JqmGddmnIyj+FeCFen0G+1T+E2EP3ZJkrAExvTl2feoL3lSklqdvKOnEVnAI963QLUYANT4IJY6+ptlYmx6wNZrcYMYmAO120hNJG8l3eZhMEW9Tp5hrU9PO3OGA0F+hUgGuTHOMY2dszMrq2qnzVJjE0z1zVTeu5TDMZXjcG5y9rVIFGBNt8+DLX8EqR8iRYTLjGhv0HQGJfMIcHle6li0LN0n0KoQjTc0BUW2MUxNPiaPpG42N+MRZTPxDowHa5UPLkJnDBMGBydnnHO0JvVHL35U49GMWFEmViHnxAkB4J+oardxdxTHa9uEfuvJofrHxrc3GezzWqTq4RQJf0vShCxC5GUDua2ibBs+wXlUKIzhnoCSKU2sRhncbMJBKde266mG6ybZmymOdCFKNV3o1DTbomRHVtD65432WlMUzvLw/X0Om1O4+nqT72L8vgd8dkLZQkByZDI1XdjRpXk6HXw8ZYrpBxFG01/6gvCnKBYsaEBY+PVjJsS4dV/6+6kn6mfvnA1vGw372TYg/Aa6muxw7JQvWEU6XIP8+B97vhI74i5z9pns2qDPg3eXysvDl1dWFJX/7kaK+hO7wJsSbE/8MdZa+a86Z4OMuSqwtFzs4MPAgnkktik8kdeRJl2lpKNUJ624duVJNXav4W90eKK3oqK6sO4hy46PST8NKEA7QoiPOi+hlOo4VtKBGfFBQqRssJ1J0scS8YQdGzWb5D6fOpWlV5feTyUJtEedd3j3D4+bQtxgi5lX0BAx80gEG03IHvEgo+lC3fFdnp68bo3ISsQRvS/xTkF3RbLO7SnnS6jm6N6J+Sl5z7ZK9MXIGKTRPYEJMTUy44rWntWQRreoucF4he5G+oJVN//AcOEHeVe+sD9NC+fYWteQVfSEwpolPaW3bYfKQQoIV+4ZIlw2f2jyVWIOqvp91w0SIPa0qPOnGuEGKnbuwrfA3Z2M6xpjkYq+WcwU7IO34uw0cGmRa6q201VTHdqQnqpE+GYVaMgrRTNKfTRn+OTq0zpH/p0Vw0D1nNNPxw0zVldcqiF/KRDOdrEfvXZ4FQntvZZiJnswftK+xJ4ocW91mWMwmWxFMR9K6QE7gsFlvEzWv/yI72QWyy+mHlGGxM42eZ/nGYVckuJw8YPyH1vpc5UgTddLGUm6kyy0DZUjnOcZz9EpvwPg/a6fKRw14i1LrJwnjuLwnAF5bOEiH+/6FtGqE7/WGVifukDvAtrAwi3qFgOCSlOQXOJXH7L5PpKXy0JrPOGUv59b+jLV2eL4e4rUYOHF9Db3UUIFRuuEHH1BgpP1FhwfwWqeg98L4XCLxuuV9zaibm8HUy7dC6gE1YJG24q5XrS316m6EAp5VvB4890lTKAdYVmHlm6RJHPDFFINtVjfXXWI3ci14GbWet50deY9KD1DHY/OERBjco758ICwvXv2o4FyPz8bWAQQIJ6KNb7/5dPwY8EJ8D1F15GwYRUCbHn4iOjCNnMSYQnq58qUtxDlJrLm22+6PanqXeyQytHY3B9q4M/7Xp8uh77yLLgkv+rtO3wM4c2MnswQJryluLMJcdsFkwDxfyRhPmIN4+J5zs1DPH+6m7Z4NuLSzFrl+gA4TZTngOJMIdup3HqcQ3mOj9uScE0lbPgtdoKKvqKYGIUbA4CiY/9TcujZ466zcrJPXBoXkptJz/sBel9Gj2geQ62Zc/25QdltBBqCGybuwQtMj5arbItHXuS2W+EV7Zm1PXfZMKuLxovI4Y8DTlt2VS9VIKd2MyiagU9gmO65XqnfekhVRpDr6fcWS4/OG/y12riQh8DqK0Pu5NptiDsiPOYKi0aFo2182ZJjzGf5e27mi2Ybfz7VSLyWYQAVsp0J/3vcPAASqQtdgtETiDNfxrZjpUf9l5IsXLSP6oU+l5/MKEwT6a75E59Q0inmSHb/6ZwBTOgtuhGLIL7tKpMZ7T4bE8xcGw7B6h+m42fTLdht8ShEE58yrSamFeq0Z7YiXRjnHJ9GXmJs33qHUtHK5nV8AdpVV6KDZGr7xbSD+3Aayp2jpSIhizgqgmhLFcC5dxiQ6wuzewBDxTs8FBIpqDUKNpw/vnFnks11IzX0TFHyrcZ7n1a7td1VaE0xbmwKOAjg/RECw8JVfknX40ucz9rK/ZJARzIVhiNduvZeJrEwKmaKAVtyE0yZes90gB7FNY/5HZhmI32nTvM8+nB7CkEA2C6bfswUl1A2hNnhJtgWF3WamOU/aZ4I/tfRDMIiQ+v/sOeC96Wq+w6s0oYTKdAZ3Fm+F/8nk509njM417WV5ReyeGT2i2jKoVaQ+CjluY/PWawUn4Htr39cCD6lT0bdLwh2Fd9l6eLKYpk3Yq//kveBrwdgBw/wr5c6b95D5o5HJrU3pVQllmUxuTtBwxCnz3iPuagErmNwoJXeboupX0Gu7PZa4yavPQ/QVRneppgSavKN3yxzzCPP1cSJpeXlVc3n+B71d1LJFgeUqYSUDoV+yWuWX+V3bU9iRxxqNhMxoUQiAIrrtFJnfolV2e9noIcH2yKSOodHgqKV2XsjoLBmahW58LInu+W2AKw+7llTb5Wu7vivI/H9Eu1C9pS/D/2qNZLrNLHfhQV58geWLjsJQW9FU8l9I8nsYxidxO4XqRbZcEUVZNoflEuRCi1q7ejNWe3vESoml34CvtB1cu9zaJK8CHpCnMHltWu1jWlZHc3ETfjnnBcSBbnrzaUuuGOCaXfbbSAIG/grBvCeeZwj6sktIlSGxyLyzaUiDIDioac6mXy6mDRj6kB+Cm7inOZKo785OOdQHpw=" title="Mekko Graphics Chart"/>
          <p:cNvSpPr/>
          <p:nvPr/>
        </p:nvSpPr>
        <p:spPr>
          <a:xfrm>
            <a:off x="2051189" y="1744117"/>
            <a:ext cx="4102012" cy="46216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43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Calibri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1785544" y="1297416"/>
            <a:ext cx="4049863" cy="592971"/>
          </a:xfrm>
          <a:prstGeom prst="rect">
            <a:avLst/>
          </a:prstGeom>
          <a:blipFill rotWithShape="1">
            <a:blip r:embed="rId6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REMOVING SUPPLY CHAIN BARRIERS HAS A SIGNIFICANT IMPACT ON TRADE…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156648" y="1552550"/>
            <a:ext cx="4049863" cy="337837"/>
          </a:xfrm>
          <a:prstGeom prst="rect">
            <a:avLst/>
          </a:prstGeom>
          <a:blipFill rotWithShape="1">
            <a:blip r:embed="rId6">
              <a:alphaModFix/>
            </a:blip>
            <a:tile tx="0" ty="0" sx="100000" sy="100000" flip="xy" algn="b"/>
          </a:blipFill>
          <a:ln>
            <a:noFill/>
          </a:ln>
        </p:spPr>
        <p:txBody>
          <a:bodyPr lIns="0" tIns="0" rIns="0" bIns="8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58" b="1" cap="none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DRAMATIC IMPACT ON GDP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822447" y="6557336"/>
            <a:ext cx="8025921" cy="2268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Note: Based on export value; includes only the effect of “Border Administration” and “Telecommunication and Transport Infrastructure”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Source: Bain &amp; Company; Ferrantino, Geiger and Tsigas, </a:t>
            </a:r>
            <a:r>
              <a:rPr lang="en-GB" sz="11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The Benefits of Trade Facilitation - A Modelling Exercise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; Based on 2007 Baseline</a:t>
            </a:r>
          </a:p>
        </p:txBody>
      </p:sp>
      <p:sp>
        <p:nvSpPr>
          <p:cNvPr id="8" name="Shape 226"/>
          <p:cNvSpPr txBox="1">
            <a:spLocks/>
          </p:cNvSpPr>
          <p:nvPr/>
        </p:nvSpPr>
        <p:spPr>
          <a:xfrm>
            <a:off x="1822447" y="206610"/>
            <a:ext cx="8434387" cy="833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  <a:buFont typeface="Times New Roman"/>
              <a:buNone/>
            </a:pPr>
            <a:r>
              <a:rPr lang="en-GB" sz="3600" dirty="0"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IV.A. FOCUS ON KEY SUPPLY CHAINS</a:t>
            </a:r>
          </a:p>
        </p:txBody>
      </p:sp>
      <p:sp>
        <p:nvSpPr>
          <p:cNvPr id="9" name="Rectangle 17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Qgjk50sGUR1BPoUJefjrmDwNn5yJ5VIWjZFd4eH2PLkzf6xg3DnFOgdafOIemYtHzGX7X8OFwNl1h8A9+8whMTVKyiL6UpO+wW4tDuFifGRqhB0BRtVjMva/5OQd5m9sdZg6pImx3End2XsskqnF7LuJx+QG8vWOW/aw5Rpw9hxVdW2JlFo4dqJ+SjN+Jd8FDqLlgl6IuT0TGg+k4KukijWTRlDiattuPff1wQVHAGjHehEQhOvUeW6B86k2BiKuDjxQ2YCdPF9vaL3f0Az+tpQ0899RTjdhr2dQIS/pK59661j3jtBHDMZNYvi8qGVUIgxVOcId7buBAjAZC0HlIV/IItjW9DfUeBAgWjBc5cvnNXBUejBQg+702MXWF+I/HcZkjGUHZijhQCjb2s9KhAznJ1gD2BLKJdgGWaQIKVaMHegx2wqkCTDsTGRA98E7mboPf9i6GKueLf5ErAocsKrHJdlsTrx41wguNnAza0j+vPLaAupq+dTijBRLxqJ/WsX6tA1S8SnIxcR1tL5VmpKSRf0rYnao3Q8/ZDlQq1dstZVB+ahBD9b2VDhPz+Q8cqe6MWzJs9PVq6Auh06WtY2sUdL39wUcuLdbT4Tt5dhNfEN5UJRQxz1N4MLF30Fx0ZhpMjOEbFbZ280ZkkcfmPDA4h9ob7robOqDeucIm2u6Fh9dBPEwvq2A/keei28dJWcnBEojWSU9bOdOp1lcerlg6LCU0K13e5naIEUsn2qM927JnKAAnQWtn5VVmFl6oZEha/jmJJodUGcJ4fesnXxrWu7s6sdBqxmFjnQKpTu9eP1l++h+S3sv50nqb699b2kH1EWcwACSwLmlHKsF0iwAXPg41smRHo8A6wtTt4stZM3tOzC/KTpjAZkK8FpjXEGiCRnVDQW8CCHzY9oDm2Uqyk9qgyr+zg1mQZlsIH4eKKOvvTm7SnYT4NttdCQAwyu9Jep7+E/LgJQhoQqkQZF30nFRFQLUkdJcYVwtT+TUZL0azPoFwrzJFwPi/dobWijtO0yU2RDIBUQJGtjrLTg4D66ppgtE+pRw7LDYWfKVbVray6p3+KpRtwaGe0B/ceuVCAe8EKl3MQZNk/dKJQ03eHq49MMreWbjo5AHV+cDf1MMxWiJTbkW4syFEMstqZvly6eSJSpVM94d2hZQc3DGj+Z8bvku8Y1L+N8aiDsqG8iG4BX+lnYl/2kHR+poKeyD7/UO1ZpdB4w92OO/60kbVfPQs5rWQKj+ZM+XDXM16zeigJUk3gTSex4iLBo0A+jinbJeGFxZE5PDIHMTGYNLdLaGd688SXDtNN5SEa2HcvdOKCNNdalV3fGnM60aQkmN1DgZ0ERR/LumkjvD5xAAHaQdJh0v2eW9qDHO6OK5JoBfCuOz8Tnyp0MX2WjvaFtYowcukc3f/CVTmvJh6JQ+Teti70G/GGd7oBCbef8Od+FB4O8E7YHyRxn1vVnPxadJ52PotpCEjHlHjlEYntdLioUMY7zzYUFh40PtjUKfIH/Iyv+5mpCe+bCzeSfhwYjlVBAwenajEz61X1aDBcb1Q45eFZ14HdUaMH9IF1oCAnE3nHeEVCFnynUOV8felzLrhp6uxbnxKbjzBrQQIh+MjBOyXytoTwPb322CIO2HiTVrVOUG3IwiVHRhxm8h58jm75/tn9Y9jLaLY8gLL3t7BdCQdCtPeXPe3vkOJXIJyVTcshTtm8YsZJOup+CsEqXxJNG4XosuRlsUY5hWGdn70au+S1bxI7PcwRNv8P1xqRiexOFEP3UM9RE7nXsFF+WMspytBizEmJu/amtkC+LSmyv6vffYWcWq1nSRwT6r0g3wLMKaxteK9tLYWvq/RhP87044DCwhDr4Q8TXwmoZqWAi9W6EntmQ/oa8u6yRJJsjecTlsEzPVm2LsjFfgfw9nbAL/Myaf7hhW8p1lSu0cjWEIaR74OXbFF+pdSmnPpnicGhKs/tDJcbB5zN81UrLOPKFN7avV3Xmr/nS7JgcvSvIxSvhH2iB/P+exsOvsA6RDxG14fVDfUPzm/w+m1PtiSoSOWEF6UKYNQhwzobvKVpGi6z06xweoX5BIY5iRR4iN8O58d9m+G+JvvptR78I4wV7Nea24quEbuEDC0iKI7Yuf66+XV/FpazddMmd44dyHA2oRC7v8/p7mE/OC14A56hnGupoPGAxnIvkcBjWz9v1Valfriby6oCyiyBp0lf3KEmPFHHyR0Ajl+UOFxq3skkEUvMIlGfV+2Fs7WPBTv4EU4+cnp4YPESwonR0S9KL3PpB7vHE42qPpr69CqrWDOUC17yKqQheDqd2vC81Gao6Fo775dGBZSQe1oeuQNtyQmvjKt4N66EC3jntR30/uAcLuRnh87XcuNFHD9oO/ENukoxzfHyvCx8lZOoWOTra53iR5e0Qs6GnrU8tks2f1H6auibea+fz++vYRHo3H5/9YFYsB9D7Lp+Qd23kI7svX7pdfvJVw0kVi75HJhqfJO0Fj3OJKWBiedvs0/WGTXBvDInXEzBYidTpe7EbcI7hbRCPvoIIUj6uCVJQaIbw/lPx/lJSmNHJYTH/VnxCjKSjtGG1JiiBcW7wy/qZQeQlSLgvpdMV0NQiG+UwXWDc+MIlDxx27Hplhee37BkRLCBsZ4RnaBMuRdk6j/YvzZGZirJuqZvvXL3w6zmcufJEKXvpx8gW7Fu6k9bKqldqpfihP7SDJU8Nk8nGbhx8ECEMUGwrXOdurVEZz5LIp2PaYFiL7mK8qc/YKYkg7KSkN+kzZ/6UUy2Rn6v+Ic+SX1Ek/7iCu158MGr/mUQ0ZMSC8XtTLpIC5QMD87ki4Adtu/Lp1oaauFpakbwaGJ0eoKhbscyrQ9sHHh2NEtet5Dkk+jJ9Fy7tTSUSgiJilslw5yeFq28mm9rj6S0ddvZRs9EhHWKqJh91tS1Yib6KhqdlxBPj3YmNmDTp58uS74mWW1w1eROTUBITIg8Taa0u2+8+hRMrxxPcnGXDjFwJnK34Y5BMrvd6TF1uI7w35ksU/LGf+sLYKfF59jZWxrsI83eOd7Q88KRbD1YKaBpOsDn1CG25XxsC8h2Quox+n7lXCtXz/bXJ+mkXs0dF8pfe0WOewt7c1zC8eULlGtDzEasEkM9X4t9/XlTU0QLNe11+AOYSnpzWQnUssQW67Lfm00GfIu1XPoY4p8UR294lG+zYMfjpbxoBY/QyOcjQlPg77aFkHIpwbKjLgUAvyc6tZKPhwxhyQe+djr+rBLtfNvbp121TVDkfF0GuprX/Fyz1chZqGRXEG+zrmFKHV+1QUxcMyCs0VWifrLKqFhpFuuuzMRy1ytVzSb/DpHN9I7Qr3N2bG4govHMuPYg/zGSTcWak3kcTNuub7WcbD0fHBHqBaz8RSLg1Sb/cNnvl1aUe/bURftUvPDcEyJidZhT9CEg1cYxpnEhoqzEVGiD5boPsG9fgkNjX21IUAbY2ZM0RsB69+NM5B+xNXX9zuRMTg14LJtu/wXC1cPDU8jrF58IVrlVuQXYyvf5YfRULfg/7c1eRq5QyMIewiYIZwYHtxM+JCNrbXWS0jmX7qpHefztVsLKKyOYOaSrU2/4MHHBzp07PZ5ToD9ZlEP+vjhSRW5aDT3w+wkQxWShWLcvYXoF+Yi4grT3SNB+yAD/3NgrJkvaJpF9Ecq7zIaMOrtb4mHo49Sl511B+T5vj0pA+dIyCoU7hK5KmYM1a1fY98Nc5CYTrffu9XLycW4z8NWsgGyWz7L+eVe68qKde8EDKPpDslaQl/B7kqik7OutwPOAkW5J+GRVka9MQu5IT/tV/hWEmPVUQyI/en5cIcTq583HISCClBlmwgyc56sJ/smpEo9+kzakTvEikGVOvJZkQ/ufb/zTZNbfLPDGWoiJiMIBpmcaoI0X7P+25stm+nORpbLDD6zRHGC+rOomAHCihRHKMtXC7uKHm3jV7w8Uly2Oa8bVRHYpvywZccF7y0Rym6IsKvwAh8CHsrsxs8f1hW5A1FnoB8w1iwqB4B/0nRpEQBIPG6vQVhrkZeru0rf7PNqe7lGY+fGxwINPsQIKTbVN2m9od8bMT25GNenwFBfa8GeOf8reURhQhuLwcUQkVVBQbhcpfYl5zicBlwLuov5vUDdo0gVsFjVADM4mLIHFyQQeT2wGBxvJq09JtMlI5KadihX2vHh8BxXMnZiBuslNDuvesoJbk/tRL30zK66+3V3+TL9OTBxqHcvvadusNhMYNeVIyNt8rhludeq6EpC8NufZKcknNDnk1uTN6z1wM7CtU0eTkJnNjnMbzsPbHIomarlyTikt7nMtypcX4Re8hVneWMWSml6B1F38Na1gldjZ868DUGuBNZbnM7A+fHkhXIkDJ5u8WZ1C6oSXTeew3yNimJSWvPuOGQnx+2+H9AMD2+tkLhzvvuRz4tz7L5hs/O0iT+IEUuxth3o68NjSSLbjAiTQyaQVigrt1KFPiheqZp6IQ4Sw6ObsyTZI07Yk4wqgcEEzfkcTveRJknig5kO5iVtwlehq4aTm0MeBLb9d2gwh+Mvz08gu6Gy87t6VF8bMO9UFvuvg43NQ8ZAOW+nbw5eMwA7zJkmLP/6TKiouh1fHwD3dsVZEV1oaG2FlQrVeVQIQWTBo8WgZYdHU85psQ6ZgkNMNF8n2m4RDoKWmit50cGCjVF6k1lVbJeCVyvjNT/BEKYxmNUkuN8MzkNQnZQEn7qUW1e1Icdj6RDiAo5m3js41X7TC5nNEsPw6w+4aI6OnnpoF4xVeYfUqRynt8RasRgXmkzodPcDMzNSwahay6TDy/uGYHJWKzaDWOBM4nomk33sSlWYEb6Lzp0ipB21jfduLm/6NWEuTJJPU15eOuacRan0sNs2ix5on7KgvoYjjd5r3L7GCp3xtbzHFUsdeC9wz2kywAYlcRmoL7Lrve9IUPA2kGuBWVmbWJoAlmbmQeYUB5/zB8zk7FA7mKKVzD1CrHBxmjQ+tIisjmxmzTX/Y6W2UsUj4cXWVQJQGTd/IHrCbguOzMIfDxbb5b78VVv/ODE9iHX76n5orr+aNJAD2FftDt6Bm6ITVtcH4e2QRd8wv0y1qvH45KQbzRbGjJPKw5HB4kTYNnDeNs19qzxzGH1/Gys7y2a7Ucf8FU3GXSf4e5bcgMIc21T7pH5kkHIYJgKfep3HG+M6bvHMi9QsWCreilRE4Fe60c+SRwYraT03Mmuf5lUaOWxfFIKE8nsge6Kq34CwQI+BdYCfc6Y4A+tmWr1ZbLA4bq2bv0R9kNkHQGNuf29k6yZRp+SAcTmzbhqPX5Ba0V7bH2n3peSagvyV5WGb7t9k1h0DGLBKCF5kHlZTj8aCvZipj6D99mQBTe43fwNLdRFiItdDwxXGKNxkTSoY22120keXiA2faIRnZSnOFoft2ieUb7ZehoDaDAD5GbwOfoabubZJNRJqaTS2gcTi/nMC6TQe8KO03ZBk+brI7bCTqjnyKIF4aHfc/sIwdgmPNFgCRqiNCmwuw3d2WdSOZALO+k/TPUpV7si81r2UYuVpEtHCfcDghM9E/lQVTaGbvHWCTmIO12aX4J3DdSAouA0zKnGt9kCnv6+saAYIZlgJIY3S9zlgxT0ciy/LvihlgowWKLKDWKXrr2DkWulWje/UxfKwDgGxrBq/7OkJ6A8q5Yt22ZuQpm2Y047zgBVOn/9MM0FWmU7zJg+JiJCvCRUHoxwNy55oYz1mQ+ON4Lmx8v/HMThb45JqRz6c6xCkQekrdl2hfjnkabZp9cwVic+SJQKsVYLT61l2nVME/N0T2Dtmkvy5mGBGS31WDm4+cHOxc0MQ80ivPtuKnPwmNxObK5H8l3ty7GMX4a5xEk1fcvI/fDEofBkqkEv6+I/CuVlJQjnUcQDi4w6h6L9Bgv4Wc9zeu7cp24YSbyUIqer5QTmhSIyoot3KSrcJ3oexNcOhcr9RJmIUAoVFjMM8d/nWWJjA3amyb3InWk+ksHTXuOp9RGmcqQV1XuIIdpiZaZWBO25oXRTjlSKCdNqfT00RSL21XgMv5hEB/PYrg2+dUjOPZ8NT15eqIZ1LurANWe/qi92fYeCR8OWrWDgl6bebGv8DUrUmJiQpmOq6jXIQtf/2/m1XC/eO/z0Wu8lrbS61yp+3SiVC4HqHFIllzCDCs0W6KS8HVVw5t1GTae+oK6pfiz+QhM6YvGM6wXIAodrdEXnDqRb1qtTEULBgpaFhTgn4P6fVtSxYysmKNh00dP1vXcfnfVNHxHD7O9ZI0k4sJUieU6YtmFja6So/qUiowrOHEOx4NUiVdZELrJNb4uC5WorWaV1qcG+v4GAaJ/cNWjq0ScOaNlV74XqYaJDrHjkj6QYHfGg1HXFX5WIcNLdwafKAZoaur+ZbJczWcHDJqn9/YhVsLvhlAxTDNqBmth+b3wP7HUU5OQvIsNC6XmoDe5ppwDhszsMCK/Q0ikrJvL5wRSZoHFC06mhFejRjxLQJA+2e8pEj/bdH+nZIe26UmoykN1WY0gC2Pf0FVugo9ucjwTukxFeBIy8m9aFpsIJzyQ6qbaotZxRWXUrkA+l5GCKT6+Qrafhs+82lKJrUPqXBF+4/Q383D36iU7/0oZUUzAxi3SotMbY1NgRet+MIa5WCyz0o5TPzhlVvZf7BeMDQI5ZM/se6Yyf/qJsYty2bC1Hq5oWh1a6VsaG/u7Y3R8HXTFqETajAoQrBE+j7P2EHDC42I05cbc99OQbvZXMKDtumeLBrzJO6frwJbhlHdsDXu5OzKwGyzCaetPHNnCcnWsPouUFelk8AYR2QGXoa0HJPb3PTHYkWQ0HHG970wdFF34QCKJJrh5hpq72JtkfVvvgGVW6Q4HZxlKPtbmgETpR+rL6s8bnX5skQ0r5gR3SlNPQ70bhnPtVduJ7j58BLsQsGmZHJsVh6OW1JgcKFLFAq5EXnkWeA+7EKQ8q66AKsIWgvgCMTtZ5QphDJCg5LF+EjuRwD4aviOBhig3a0bGJaMo7SsoYFj48oGizwHWTC6HW/JOBYWoLNLnh36b8Hr2c8uH6C5l9e09+n4dk9MG15rFJIRaiYou8EkAgNPUM5/2QArXfgOg8Qkng4leYysM3anT4mpC2fGwT+V+99APAWXn+HRJTOkxzpsb417iQWD8x+uIPe9kPAO3Wb/l+hmUP2k58HFujUFigRKmCpu2J7Vh3+Ij3zl3kkIZs6Xss2BVTfNbBONHxRv+oJ937RDnefAIDZqvs69TAvW3Iy5xGNHu0fRPxcLW3U8oGSBy9l4/znVI5yScnXKDUzdtoZb3562/jFSJaPoGShIp2OeUeWUYAgszcLpiLHTq+1zT27qM6UkbXF1/KTylxgxYqoX5ICpKhEnYNxbdR5nIvp6/1KECSqW+vQwYfVdCfjRSs9/P3K+HqnQWb+ppy0TEtek43MTeBjiCHZ+C/vZ3TStSpZib74Auy5suJELRZR9SJ5um30fT3Q8rfFtAcKFmqMkAQeY24ZQ04s7TSTYT/tNeaOpocGfRrDnZjMZfNsFe+/Y4YNPEOWetqVkAFuvDsq+zqKa2X8m/frVxOT/6YNsgQkbOSzU6G9ZhvDuYg//uKleooc/zmkncBD9q25q5Wtl2kcyIsVxh7EYFeAEHu9pvKJ2bIxKJD5TtHEQukKHY2nJvw5nzK5vQxzewIfc3IjkJGLVKEVQgFO9onTTO6MKpcYg6vgexVXMrLRwpxTWBvzwHBdyqNiFjl4NCd7Sj80dr5x/Gxhf03ZKhjVuqmUggnl1B4Ig2O51vwwo+C44zXt28Tg1Uoa1ZbGj629d7YJOy2pbXSQ28ccYeHa+v1TvpogFsp53TJiVbiUiWFiTv8nde09g4NNVtTM2uqKvXpH6oEAR8RnYPMwV9+NIrGRXuYjJl5ac+fP3Vg1FjuVx1mtGX81acil06l8oxmPKF2gISuO4SZGTIzHJzp2z+aUNodE7XMArm7X6DtNwfZveoufGxMPAZ7wNQsd4jK4mVbWaLqmjRL6l1RrMWq9p9tBnN3au+4obk8irEtWH1shiJNNqsxSWi6lhMWaHmF2vCfeo0Md1Qqm1Cmb6OYuent0ukoH9cWLIuq0G4mc+0F9Jj7FMOfpc/js16BPFd7k5nNtWMhiqICe1MgZUBRT9LIDsSeDm1m8by+CSwClbdTfE3/4Iou1KaY8q5Vfu9V0BqaRJrV5LzCujMUAAQPMwsygDA3TIDbHvH6eABaERCAlPY1tIIZg7LEvZZFc3wonMW9Luuw0v9jKKxsqBrfYaUyt1hBwuf782Qb45voGZ17uIfQkRY2syNv546thBsuahuMsQuzktyp90gHswSZFpQgjL82Tgnmr3AyuKXWlO1Zb5FiHVmsjCPGm5ou9y7I2z1KSG8BBafteo0wE4zC6ZVIlu9KTJ0Cts23JDa2qRL7YB0Rxy5k9ktZGcFr6tfNt8U3o7vMiZpsyUbov3ONhQyXsFCz6TIqT89apgFU8DF0OC8lY/p2cClSPZS17bQStrJYmeper17y7qo6KIAHtx1bk3xNJQ2zzw7RrHXJ6tZmr/eYISrrtQAc5soO+yn7LQYqOhf0PFfBRX5sLdu5a+M97iPc1JV8ryrz3ZIB8xKDf17ZZpF5dTc7S2+WGEX2DZLPc8XZZhxDcfrT1e3+9sFsNLxBoc7LAPOnDhwOCDeEr7mZ8A+sWP32ABWAAPU92/ZD5KgAmtsjVLHQX8fdvwoyUTn1o0BM3/dgU5hdgKbhj1gP5ylq2Rwn8Cb1PYsQqoTTGaaxfiQwBgrPgwSBJlt7xVbDOfjKN4xFsAZjNX66UA8LU8sqjvZvyA18ExNmuElawgBpVTqpxbgzRYF1qQDK1S7NsS4gzcSc73pQQgBCIOuXSYR1sEXDbg7NYTo/2wZcnqUjDJZ6DAzkoflq4neL6XZbs5q3X6hSeRNeXbrmNGF9iVtcwYb40rlewr3TbrsY4K5XIVhMalglMvq4tFFfk2E423ATVl/oHswTmQv/Nc76f5PGHoKrTqYHR0Ur/5oW81QrxwDQpoLYl/dMTO/5fu5hfKehU5z45/4AbwPvqZSChqgoW4hkmDWao7VgmjIpiVfciIvDhOy/zL9B3v2V5zbNoOZb18yOZq01cZfyLbo5IazqTAiJ4qLu3STs+TVxwOqVWvPYxhEVCRgVx+kYgsRYwygiscoz+G5OahUsVrYIFqUL6wLOMdJ9o6KBdRB5NKilFUAlugTHNbbkouImHGYEDvipSjtVPYVEWjwUZCCnK0Uysz4NdZArWY3jF4e6BuLC/k9kZRup4QbqS5iU3TN/zsRjmiLjVKF2fCIX6XkF/bAO7qN9ujxHU4GdrRrAVLNkt+8s/X2VnSZv/32VoHik/g8SqCvqA7JcM08A8t+6tr0UG7clawx4aQc5LOPoTvChcZUc6wd6jp3CPrL7ej69ur6sgEQMNg44XDikG3SW8iUX46AwkqgV1jnSPilofAELAPKZg17XUYXKpMAHNKpVYgorj3U2/NHjnWZagePdW32FlfzubNDH9sDKG43Nzr3P3TzseGZ5ZZu/6K5NwpnIWdf7k5DrXPppJ8EksLCunPb/Jn7ShpAel7rPSOPci5+oBiGvxvJo97QVJ42ApTqthgUOMKUVN79LLp2EProLMAXJTsRonqYCLhOShGAkGuk1RwbJcuuW/ij7bBkaVaZxKvwF7Eg/AN1GztDxQBHuEK+69tS3QYia7o4ZtkJ/fLZp8IXppq/z0/QgeLDt0AE/0NebOWjFE0Z53ZlUSU4w2Gt1XUDDQsRTWr92mGoaKy0w5DiSnMQqTECSqPzofg63x3Tzjsv8253SsdEbiwn3yZ46WMX+VdtyL87sHSVXy/3h7T5sK1WBwQOnQ0hZ8arcblL19xrnbJ0mu01C3uXanGA8pmFvRibvZLYX0xsRODp7MMmQYt8ZuKnLipmBapruXWjh9hg55VnaYGHf5S/y1/8iiWEOu5BBhiGoaMlvwvZzId3C6Ot7sDzdTQ3OGHG1p2QkImyGOicupkKbgoEhriDeJ1A0Aw3TmzcjsX8IZ8PPnLbA2VjlkiHNVBoZ5m0VCJ1hSUctFY07gzf1Hd+Gm+AxOONCxQ26SSCq0t9DA8A2Znwp2jV39kjbyQpzxy0pjenfJ8fKG7K4BK2/SWqJsqF5G93wE+q9WPhATp6c1vj6dBQritC9f+Ov4ZfgGEw+m0dMk7piFbDeKyTz60itPZ1ydOQGo9TtoE7shUc646J5ngGRosQy7nD54PqzwxYHKaScyDu1uEsHt80LmFvkuLEO3DHmv5+YIerIyHKMFoNmWGQTwrVk/w2uUCOqVoiyiQ8SG1+jsUwtHBw3uETI2QsJ0psQ5mWIpfpZ/WGEsUxYGc4P3/KpemU8LvKkzokREw0Lksu+NdmdDRNLIrGw4s1q2uIGRAAEVBwqkNh2YK+4FR28FK475+/uVxkpTakmwMLDzDKdsvCQeC3df+FniMVJr5B5SOaty0B7UYDSehxiDa0keV2IY+OmP430UsF9eGPiIaUrWKyEG7FmqHtaTM3hbzMcLbjM6MlTtiTmbanri2rfXT87vkGxU7XcHKr9aZRytHkS0U4eaKwPlIyXfZqyKsQ35Rcy8/Mt9B9+qQs8hg+XCUnK3G/EidaoABICi993jAKqLIFDziw8S7uuJYGyroy0VL0FRN3hyT1POWB6FS4KVyKuhvg+CyLgKVve9odsZgm3cZceeC0P9VS9CWVSKYSH1nttR8HgwPXYvGU8mC7ob0KKl5+0phob0ZvzU1X6ZUVCdKTl3Qxf1Khu/GBDxSfssff98X01wmuq4cf2v/+V+61lTEd1AVFARpJoqjhqWMb7Ht9rzqWJRTQJTTOMUd4nsjv5G/Ry6FTFaoHqMOygs7fwoyxNzP1b3eXrfEoBsB7x58+k/R2AXmVNeJrBjCegWPeg0S0pbjYFC987xTuCQatW5PmuV8gACIA1kyrCrVbv4maM7u9mWz1bUr/9GsHhlEvyNJPN1x0X8+yIuU2EEarnluswpHLqHjeInylRBTLt+9XbnZsJBpCUEdLOAvodSZp7cLEKnE7WdlFVuYyix+x10B/3p2BeHdD7s2sygyT051P2+ZSFeHhs+qnU2URyrAaUZ5P23F1EyRTTuZXnMLZktCCz3tjlq1MJrBNrTM+Uka/t98bMmuAiaWoz+kYyKe87owGVR5PNo4lVDu4sncmjqp/8neERVhuKGhrS04wISG8bOMTSZ7AXEZbB9xXV/iekn0f383IPKMeZZJv5YPl5fYaqbcqfo+iuS+ssYzvA4HIrtibbuuG8c7fTjNlaCVD7BcHkUJ7qsrxAw0zXgxd1p3sUWPhZxl9J/a1SOZOg8imAnPFIQVDrtsGTTkt46sLqQdZN2mYKNqYVlQpLmQDB2g7a46OkMNHTBmnkMy5+6aXD17c0xYa3D9ZdcJbtKVcW2iR37Aon4/jhtd/K1Yd3zTuIkJHDAabQCUyIP09U5zSc2/KMT9mqSScjO/hCeqAA30RG8wUoLBWqhK4EYoLPvSlkmnI23nEh3r9RgNX9IBfHuvcMfHhLZVeE7TexUdBMsTTunf2YddJtx2EjkYI2C5t+P7g519iugjf5EJmCmPe+0RVGiWbxf4+L9Pl3gvKrP9x3C33h1M8HKMkcyjZ/fYzogcAbzdZUJqEBr+qvkLrNL5b5l3J8MEfFYW4LsHFhfJucOIxvIMWDsZib4euSrqPq2G7yzEIKQa9yoTD4EvrcNjsgigsoKNKuA7n7EFM8OvF7P2EYrwr7nW5vtx71ZebwQO3oi0V07T3ze3d1qzXecoE+YRKsL4dJIqX3I8ai0qyPdYDB3ed8Sfl877hSP+FxWB2wJ3CtC9yDVMS6zkJ53g4yyG08ioYOMptHVlKvWsLvEnXkljKbotYKtH4waCyr9iD33HZT1QFB1WsGLke0ubgVUYIfrW0RWEjJhDw5Io9AB8Vb6QC1vva5C9CmQKyC3ZeXiQIPx/r8ZRI9B815ZHjwD8l1qdvMl8hAXlAgYVwOCSIFYAjAptuTgVt76aWDimhXthSJUy6kpoj6BqeeKaedRSWxG4FM5cG1bY33udD8qoAV82n2xr2pzcYvErF7c8Aw3OIE7f5fwFJj/AqGIzlyv4T6XpwB6VeM8TxdMTjQkWnHsPL+NnZiIQbALk0mSXG14H1ajUTwVCCLiBMVzE/k5NNdTxE+2QY4CZLDPrMt4UaxRD37rfChIF1HrjhA/2/8M3vv5moybJ5rHQQRsGAMAoO9KTdrRVGYrEpmiS3TpWbHaQ3cYaMH0lKPb1MoFKhzycy4vDRN9Bhd9ezgXDNsDKbv7znAA0Q39S1lthm7KnirGo7s525C+QVGmB9gRp6kfJy7F61WURHTyVFiNyc4J2VXrlPVM2ZxPs9YsgmqH1Y6SFJoUvjJ+hUE9o8W+YeNnw8zDMPOXuBB88P53sYVj99DcwoTz1uzn6LlssLjJE2UQD5QB6WfIAuuwpRUefxlsAtMwAG4aRMLX/vfy5w2xD7lS6LR8j3b4d26vh15vabZv5pDtxmv92mnxGfXq47yh2jMu8ym0IwNXVxAIj8xnuKQO/6UVih04W9Rtv7UM90Ud8btBLTDNAbJISZ+ZsF17s27XghNRWycTdkDWCBTapmY7UhECT8XMXn/LqB1Hw3KY1dZZ/oRxnBU8SSOYP3gDXbDYN0Segbw3q6xJZvusYirzLEwqDt92+8AveMpjFqvZBD8x7Wihjn/siyIp+SuznOUOWm3P0dJ4f/plFO+0+yRNLIrDblAFuqPkWkd25eSxc3HtJ0ftYCHs8POAgSEXS0ev2c3/e870rRSjTRTidDm/T6tLmh/bizhd05P2uKjsctUtCoDCuqJStc1NHYJOU5NkXiyFKLOYCwVymj1q/BbnGWAze24J7tKTooVrtyzj2KOafih1RhR6iOhmEKvxAfOHsEUchQB3eAO7W96RgeaMezl7dUtcnVJ9/11LZQsTmdcrDazGgIu1L5jcuou0CWw0qIGxibqIHl7xKmssLheKi4jI/ReR7t3hgULFIKv7FtbSBhoHRktASROvGLUzjj6EozjAoa4no2tXnLU0X7Qr2XROGgpomuJTXC1rLDED5QKblXHy5KSWv7kRNh+0DF6YlNc9BqG/yRrRxXFPtTrave5hBJLvN3Bvu4LaqFH2Ev1aevLtpOV7yBh0Xcdw90ksNAE5YCNXXqjqG2Vz1TUd/4J32uzrEwS38PMJ0ybOutlaeLMILL56Hy75WsJLBtWgVefqckS/MKS9OXCoeWO9dqBLTgd96uYzwIiV+wbGUqK3FnbsPQfHgRFVcTVqG7WdOZ/wrLPnBDJcHX6bAAqfUeB4cWdBW7dLKYyJqUY1DNrDCilNk+pm6uPdnRsNc2rKJMHYiRw/yS5CU6ydKEI48to7ugzeZFdei34sDuevb/atv/hfYFxDGTigISe4PvyQWmxxC97I+U8e3BYVGhJEls+CPHZT360CIkdXwd6kPeJuXW8KUJQwx6wjN2SWxjVkY2cqd7J/EV4HV6Zwa+IfsvLdBcE8oJ0tqLN0nwKcQGvfpFjieHORyxAZHWyKrxVtRPnAZaHuV25wijzXnbt9AlvHQQF0o/ZT2IOHRd7sEdP1po8pS752R++T6h/NE93XRYMFN+LCG+WBgYz9juEclekaFTNjpYfiepMLdof6EFOvYmfKWqC5IRlCRDFbGqgPIrNWPDM0+/AbHqgsUdch3KjNEoqYyfeFgHObPwoZhOtK8eLA/FwcLPR84QAbwzYRBcMZ/oec0RaYpgkPQYmO37NRGbosmjaMRVApHPWeGDBFcJbetgkGBj+eaVat/s67Z/LoewrWLIPnH3TCn7oZzfFwXH94iqCVx8ry/u/QskPJ73Z/++PvXy5lR+CW5dzlRfdofmLTUZkX3Y2GqApZTJCpRYxGKpQ4ROMNUw/L+oLS/3/fPxC6FVizpPwJg6bB1loqk4apcMxyqGEEZg3mdHMNczMGyEgByvXFVOhZXIlYk8cJpMXcPqy02StC0dY9kVrKL9JKPXyx3RRItpDBv1zfSFencsKw77/ldNGGSdi+1UokEeVr2QiUDcIm2OrvrgvyA7Adi8XqWdq7odA+erR8fn0/RSQAFeJ+9C1kqHnwZ73ypBOhOEElKdXwsaGJ2DWaXhcig+ISZ4EQiThb74gWpNx0N0BptPT8OyBtc9t1WwX12zy9WMra8mAGNoxwXsXoN+8mH4Uv9Co2HZ12swpvsWy281h72ic6UobQ20wIKMZpBHOBzgwwCBMEc0cadfZ6xGajSKJ/hbyeWzbNugr6uhIH4pLpVLwB7j/xP8f45RwSdCeEfucUFS+wNxODOMeKlG74fvA2wpqiIwfFiAkPCv2om2jdEou2Dz8588gOPQIIc3KRTNvneXHoo0zsrnkDlJ4qNW/nEe+cjL0XYGfdL7AwQRkDoZ6uPQOu0Q1sfxk/eU3bnw6K+C3zyGKlLqK9zYo4kN0z8+jgyAhDazNYgzQVyh96lGaz0MlDbyX+ku1r4LkMUwJmBlJE/mg6UN9WkP5IlKb3fuA+GaJd0ENb0JgMNZAEQgX7MDy2xz/9JtLuv/l02OFf0CvkOKrAAEcHR8uSXmoRMVPYxtfKjiiGnqt4bprGdsY6/nnVw3imFvc9Y7zaNyCk98AhQagTJyIbZOBmVRsRKVvZNIpFXN5MgnOd76vWT1Ub0svazB0YoNU4Im/ynXyPOPQk9jeEe391HWbed7tMJIHS6tiOH28NtnW4Lqp6ziOFG4b55TQKqXGPO58NnOmaXswwL1LrqfhuNnfyl3GVWZRY/LHY8QyIxpfGDUFpNQlt8jZQodIA4jxX7JNQPyqW28w+pVWyJa2hKOW5pJtTEOZYNpglrHPlrifGmHyziV2c3HdmWj5FvBsqDUjSXFRUkPlN3xvJhPO8CGH3OGxGJE0wc72JNomdKMLXBR4uyF4bl7UKbMXLesRW/hJkpaHVJWa+6w4C7sVnpsH4KwgiqvrBFQKteYMUbgTZW25bmF1h2sHWIUI9Ecytosw+2SCXcKbEGAWZGx9ZxUycyRZnsLRs0v3tyJHrayrbKmvfFBLGivJcHQXofhYlMlDCTkPXnuQzSRT5m82xyO2scLbCm6WJxKYnTdky/bBZFGkTJj33V2DkgjDFultoEKT1UPPZRYgvp8ts+IVbQhSk8XDNX7s6p/vnTnL8OU+KN1+CuMHizZlE6lV5USFzu6wW2LGlmZ5phajcKT5XbJkSWura+7k0iU4MP/5ChGBfmU42oHObwWnzC+CtwV+7IO1mRAmETiNUyYDhrbLkt7+VYwf1xQFZOgGdXBOdsxzA6xbJk8O4avWSkLQe995ekj7/cPYPcUHQ1PJh/HggviTIlJr/lvL/rT6FzPQcs93uCxDHfHYYqurawW8rrqmtWP3qWAAqq8WrbXUfPfSWvARvoz9j2voEDLPDgJvobNRdGXo+/1c6GV2oZQtkdn1T4qXzh+xsO+udYOuP3OmhkpPqEG1MoxX9/6ufNevHDmbm+mGJm5drukaNW1yfak+vBsCXmuNXN3/dODr01cZ8aGw+uC+C9OtWqhr06WuLJYd60uPnzZzLxv5TMIi95X8w+6WV9b5KD473fZtjeP98mjoud5vhOGwOeobQHgwvpgU+NOBRUmUojTVkNCWTejjhzq6ZV+qMk9WIdu41VHYhyalrLAtKSZiQJb1DbHKq5Acq/M/n2QJ3y33KEKArPqHTnClCCPXQlRB+KNFjYncwIYmgtxqD9SrVW8pzcD9MnnSCo38HANjf2Z17aKF0bsXPAjaiNXVAdGEk5norBVO7507OaM66Kn8Nuvf4th8iUsmCR97YTdxU+qkammg/11uI51C0IAdtob42AzeDty+h8z58EUJNGDXglk7Szlm25Anh1LSIdUzcHN5VlTNSHkkEwUW0HXrm/FYrb5g9pAGIXAWeIHLi1+rLkrdYCeq025R1aEw3zsAiebQ5GY0BEjAh6FX2pQtVKgT/FiWBK9yJAwKuWx/nlXdbI1SyzleDeKFHCjEzWlmiSXxVIUuxSt17eyAqAvHhJkVWpIcdldI3ZEiLtXtHL9n7mDoRPK0GmUbCvrY2dEjbatKT4jVbZ8R68IUn9QI70psl3z6XVTtNiH1OtxZkg4zn7foAecy/PBMy0T51x97xwflHUq7sVK3Rr/GBfYWOq4kSJP3fakySQ2Mctfcnh1OCJES5Qw1NqLzYXuHFkT7kcx8A+HkD0DXROJzOVHtV6dshy7vl17u2wbYaw4dsCQSzKL3B7Sa1cOCwMQ76Xh9JwDTv3s5u6fW95LAX3vgEwW3kjJMo0qtz3YWTnpoO/WOfDnY3moe5ypgVxpDagS1stt2qLxDM/KWL6w1/GWRo3yadiujSHesgRvzf69siPzXeVblNpym791TFvJaqQJOJOCuvhlXKuQAaLHL2A/DQdki+/BAA4xLC7eSAGtnmSUUAmLyBPRrqvSpZH14Kfg1cmN6WHE3K7RPH1m0GbqHTa2Y/aPAwK6FFw7thVimTEuyQfV8qXGN5bPyFX/EJ22nf29qIQtjcVUYeAsoKu1pVL7l3VdPk8lgbx+hOBg2YCNtI4znsR79TBZueuw9DEkTqhZZUs4pwCRacL+qjRXzqq+A5GC1MhFVHnqOZYjBgwCrES4F0O/bcEyh95Ob+cvwEF43Jq5PeW2WN0pz9Yty1gNvP6Ks7pIasHDQQcv+R3nDNE00mBeNRY6/dWY5GggNrkPN567zuvT9FvDFFaA+/cPbys2ANuhMIXymoXMotUMBlSOI8zwVnknhp3/oQPziXaycuxwWK5uDLg51dNPeLqyiAWFY7+tb6Dw3OlxPi/UWcIr9OAGA5ne0vsGXryC4KKrULX1FCbo1CQSPRCXFTCdNBv2kIjuO2EmNYs8zH0Zh5wmo4xnsSAipbyHo2xIkIbO3wOhRgoGghPvxAO6iKsobA6fZ0JGtSKjNXV6qptTof+I4ixXx5r6NDtkBAJptxYPuDeuJTCFhuUkioswxjq/o1uyUHf6eJHB3LEQgl/rRMXypuLT62YfX7i8kxPO+cuV+pakmFuVlUH6Oi0KzPf36Zk1rKT4I+j9k7ZrdaosE++TjSVqeoM7e3ZL6EDwsqvB15hNp1BcR34v4TyTs8p9Nl/fVeWVCCAmjRxXm4OhK7cprPyIUeVeBmTUAmNTgg6IxvqTDvgaY7QTfLgVY1Zx1GkXFWHq1cN3tyVpt3YXa25xtT647bGa9XeTqZ8W+W84LvcUVXBtah+rEJDVRgVoJZ68HujeGhwdQYgYwLy2VwIwbd8R7lFBCJGwlCBFASHVNj6Cf0jw2sF2NSjdm7SpKDVP++ze7kyBCp7ojp1L9KX7B741M2x5mc9VvVCX/DKoKwd8sdg25cuB4Xb9IJUmwGqbm7cfmyY+cNUaXSC2gM1zCrPxxzrSPzvwsZ0duPSEQiBkDNYwmPgiIOINeRDB07/H+mHQnr5H/+cU0gsLdhTObcS0ofJxf6kSnBvIqIFftazlM88/XMY7ep4Wa0qXMwfcpieV21OQhJ3ed3IL9ngf09v/YgcPTs6pu5cOiKt/4S77wzYlA+WkJcqw+rAXjOg9gELhAY8rK7fXMAGP1LraM2l5eB+E6V6iDk7Si3zl5HTvN3QSXk1Fw9lINm5PckigTvr0dRJtbzxckGGwH2b6/EObQDjxMxK75NE/ng23kLqduRhTSGfvqcudke11yzitje6BjVEX7th05PBUd9egytykjRTDx/FfsQn70xidNcOwNX4w2C8iAIJQroVksViNEm2NjoDa7EwPPingvKqx7fIB5HmY2FTvCXzXgqw4Eis4i2cLjPdbRLbaX9qMOgGFVIIDdnvMUxBCNN+XUhXKAWfMXr2Ld0FpkqtG5nW4g5zH98yynNrwWg5TJX5nxwNIXXRsEz0xPfP9gEygWCBHVfRXGxy3iHuu0G7yUGxq9AxPeqA+8DDjiNhrT+Sd75k/0f29/zlSjSfND2gOlNEuBHX9X6gfOy5fnFq4xTk4PGHC3fJpA78jBpe6AkUZwA5HNgKXrh7Apo9if2kQrTaP5Q+gvy+wNxsdO3RetiWtAVqoHingfTTPJTIYStxNMsEMXBxz7psUJKQt8DNe9fPX/otQMVk6FS2lGteqxoeJf3c32GWMc4avN5om+8326OY64IyFsqr+D9rS8np8IlfEus22bfOMZD/d/9V1O09bFC/zfPqOiD/NVSzW8AyX+JgFjc9ZWlx8IGAj1UrtYwUIs2H4gqiBj7/MUiGo20UEIDatz9V3yKnLMAP0mVI8r7eXJAFsdRPpV2At5SizlR2Gni5uTLDwRQD/el0AucQs821UnWE07rTkjhDBhVfrfm07nBEuGtRdCEk1hCTU4KUXRp5BTHzy4QVlgrWJJxdvo/wsNRGz9KlvQ/rAbi2INvI5nEz8UzMR2Me9pxALJC9nw1g0By6QQKdJfbCBLUp8W1yut7JAgGxPA9IDOrF37xeThYsSZYoVZZEkWnrpiaG0Oyn+UUkq3A3C7dgXtvoVPoFbGlXDB4+OA4WjTsAC6ZHnPcRE47JAvfJOfRj5luInqzFm7O8q3SBmqxQ+hBlR2Jvu7R+1A5UAIPzjlnpGK3aBrGJhdI6y9cJCnpbELhkWvxG8Ok2aTN0vO5JRPdFFXsqGk7bFnMJ7CNtlepfcJa7y/0ySpsgcBEfm0ZLhQsZDg4mZhdTlQEkWzKWjzzAFi9C7/sKUPpMZBeSu5Um/DN7QWxctWCPv0UHC+0fkA8j37BEggtgD+fL9O4AIaB3BUEc+HNK5OsPw2eu7VnnO8lXfjKevDSdzuKNKC5bnc5rJHfHJz/s2Id/UgnkXo6dvA4MRSRywg+tgwW7AFZTt3ahG56JoKMC1Lk1m4XPVTnV6Kem04daoIjsD28Uj8r8BgEvYl5mzkOT4ZT1scC9umjydNB+Nv9jJ3lwXVbSHNXZT7gvRXioiqK5dfYpBPMyU6YbqGi6AMord9acohSB8cMy/DzOkY9ZoiUF3qqGXD3Ivi02449bbMcCDrF4U86b3SsgYbdn3HqZzzzSFRXNH7brbW7CkkTcwrDyO8n9mUGXqko1gb/5hOnehV1mBxf4YkL5sdck8PPstsJg4cwAxC6MobJHySiPvXdMkL8GLajt4MaumLQFHd3CVBgMMOOG4+rv8UEkGYdoSk+xAS604C3EelDDzgCoFM8ul8SsdIcIQtzWzIFOnIUKIMCiOme8GeyygYnfsAViVHoCsI6VAkJAHJrLYy3wT5wSO+XOfjIunyzy+Kp90zw+4+TyhPVyBk7Ayd1FY7Nfekdq2020e94Dt2eM+IcLmXdcY0DdtE4ECEJvswJvLLRHNzDXOUw5mETBUDVJnmkbdKLWocrjIQapmj7qlbS5F+0ybwvDJPJc+D1Hp9W8QbD5XQUkyQ13deI1ntLo3RpKkO21why47AUdZaPJzl1ulm0i4kaeydfnrHAYbtbOf6xIuKUzDaHgciQad4rsXpwJOvaKqq+vKLV+DfGa9/HWLFaPdA4n9ecBGaQZ+OMwkLIpJHkRJGkRtPl0mSJUGn1pntPlcUTL9v02pKaNxLovTbBC3whj0f0Pb6+CgPbCetKHqHvUcjiQDPMsQbfPkz64LFTMu7LyNgvVkvwfCH/PPV8DoBfx4h7xzSwj9hU2BiYKsWq5Og1P7VgJlZ+aw8hVetnz79P/zBsCCHOpA9FQi5JpqFROX0/4v/LLralYdMYMXclScRdtL4h3n6UMQUb/17lNzACvRqAYaYqth13i+RPJugqwhn1NVmMYKMmtCT7q+Qfu9I4d5Z+TfDcgCHM3IXsLY1fZPS66Z3OzOlOo4X2L4rt06vU8UhjpLoFKrFmMpHuwqJrGOqTVH1TuIQtHyzZ2f+RxREERS9ME24XzUcEjC6u0mkXf2YQjo/IupvDAQMLjHw3ZG99QAyMNnJEFP+42mQOGWVvyqx9eyGdatfQHigKu5u36lio9p98jFdvO+AHgwRwIDnAHQw4rOPRvR1MSRMlajP+V9ASdpiUg+A5rSzEGdxVsfAsp+v6Wok9ZN7FJYdoR9VFKICCiXkWipnrk+ZRG3vSxE/Q/48dl/0gzLjpMLunLgiJix+9imcG1NREW5z9Wv5uzQRx8ggmJcqk1SxgJqEWs/VQoD4R9jTWrH52LD6uh8z+d6RZeUBnIPSaxDFILMSBXfxryUuNIsE+GWaXqdiF38PTDinZOWXMnX6rb62qIT8BWqKIytpCwfG+kXInWsNCIljjVdIigVG/OURkHhjdlpuLvDdmjILQzahyaLrze9plk1vLxcxvcK7bGOI2tzgy9QjIp9Cr7aZCGC5ByY8KoSPzpJqf2/RkAiKl6NbWz99w43pX+/SSHjEt+DPBAktjiZ7hhOpVJEj1LV03rXdb8JBKZ9HgAWy/ZZtNTTSGQmk07EmbONSUW1L6AIzhbVRHBEZQc9Zt4pxzFhSDBjhbM2KxdRLPQHFi/tOvQrp+orjPLMGznKr/zk4B4tOqwN1wRgU9/ctOxaeJDbgZLLiC513BFjNj9O/28n70tHzON54RRUnvZzOQ1lkbQC2xZxoVHavRTRZd4jsLu7cSuNpeuoUM5cQStTeFzfgnwLOgChffBjPBJOy0Rkt9Mzp4myblqCO/LYXmVx1X7DgkCpFe2+wVRKAAXIUhNKl6CzWHGeqblb43gN0HB9BSi76nc7hdCDtjpZSR7WxJhJBOt97CRjwYM02BdTlVZyYTKv3yo0OI226WqDl6zrA/gNb2i3f1jS09380xpogVcc0rukTApTH7V4u5e5ZE9vab2IABtyV3MuBprzAB7yxpaEnx1xhTxFHwYPG3Tixj1SXs0CnBsg4Lrx8KrWAUtJJ79/QtVY9Vl1VA0SitkNKtKLobe+Nw1NYTBvaNcWWqDSgCWvA1dJGb3a4RFC9RynSt8dqFiX0H8f0vZ/58g5TlqcjLiqd+Ok/2XedHe0HhJzOAJXknCRGzW1yWXYzSmW5+ItloWJuV0kzA+Fr7eYQ6qP2BfB4dUaSSrdb0i080z0Mwk3JOcRp4khLy3wjwDwMwG/dDG4lQyqQsNOUP+zKCrBj14LWZ2v3cSfWu3Fo5WKLjC3KBwjdFQl9PxH2Z4FgL4lYGkBpE7girKmEFOxnNokZrjsHCxHPjZiQlCdaSuMyK1RxVqXmt2RVFzQUilUfsA4NlLKyP/i8FIRbWu93GSLbgNyMh7SQ6OsWyIfMLA7HXsOJI5hvF5sWJHzv8Wt+AgBzheJt+BqWG5exXGGL3R40hqd1TSkNtliUkU6FZ1cLid/qGaANZ8aWpHTGqgUH6ajA8rQ6Wl9tnOcdUG0OLxK6GXVNVZOqF00g1oG0UbowhQaXTJc45hFp2LJgPhK8GjlYo1g2NUMXfXEAkvBRAKEFD0KWJ9Mc4U9tg1xeCVloTJebL9iUbi4nXYzBGcOmPwJaQgKc6NyC+Z0WAlpj3qx15QJDOzYypU9FEgGjm3Hwe1W0HJuy6zYzbwZNQOJB9Kz22rBoXWRtmC3hl3+mw+31XgH7+HBOFOuHYcCKkfQBS12/jCeNnPy7CT54hqWDwlc2Pkbjs9obndOsASxPNq15Jgt7fUWbKTV2KFm/rKnzxk+AAOOeAH6vvD6irhyDVf7K88fLbVZFlFK1/TucuiA/Y2wPX0dFVRNXWDO7typKywuL+xvBeRw/UmkbwCAc7m7/GV73M+2IJdq9zbtpiEv2Yp5ZJwWAXMXhtsNP3LKwkGE4dHe22S/0S+WTY9FlImaaFcmg4gZsbZ+gDcHJN7HGRmHO05ZnoptK493d6NJ/pcV7Eai362fjBF9Og/7luXgnlFQBn34NRqcUgLGoHGcIC3O6qOtuder5h9oX3AvM+KrCWoK6BlfiqFG2387bX/mBIGrkyz0Ga3X9gin2GhWM8nC6XMwwzCzczLC376I3MlL1xJ08MjZjYC6V2ep0YSKBDj0Zx8kytvfBXVpf2Xc2XjNcV08ghyCkjs6Iu/S5HRfPzC/7JIpJTH00Y8XOktAQ1UauqgPwO4lj5Hvy9H0NGrowM1yuooQoQerESoiBl6TQhl1UhTxP0LrAVyZaoOcNvkKEMydyYhOxj1nbdpuKXU35BsBEOYn1wBYpy3xnlTSgkWk1aQ9L2H8H4hB9e9R3z42SzMT9ifRD6PLjFiFVxDeS/ObyVyaXdrTQksSqHJ9VGcW/US0POpFWdQzuuFDgQckDIHTkzkYfssCpcY7f/MlFGiX9Ge/r2R3s/uzmdw+E5pXE302OlFQdRFN0ZWc/FEdKavNdP7KLM9Gk1nt+H9jN/zLFAMFummJZ1F6sOGV0/PR/O8lSeTxbsfkZtuAmkDB+Dgit3Z4i5GDWdDwgeiXquV0k0SX77XQvmAgFvLeRr6/7+zE8fGwWoDQrhjSvmXzyiEyFkM8FhFqoZxopjGhNArbIEfTf54k3D4Yuy3Z9qO12Bp2IvQs4Sw2ekQY9uia/1R3RLqcjZ8QGxfLo6zoe9fRjJEvie5/6QHSdfGVyhdqFN0R1xFai+zhvMOWQCRoZjLP32K2TijJHqUD5jFsJKXMwCUpi1VvV78KTSXagtdueGovKHAqhW+k/5fgd4CjHgyGnJNiAz98rR9JiVwlcPd6myEHZ+JqAx1WaZRfAW8jTHgMGLXT0D0QgBv1onQl7JFj7Iow3UThzBQHQMVoCv8BmF4+vfTm+CBnhPg4aeuphD00JO3ToHpSomUxGylIXHbtzEYm2dcRwQWl8KZQtmoLW/oJN5rPSbUytGVaQiI0fIXw3G4TJF4DHodyI6aCI/snk+xhdzI1zoM2321GeEofQnQ64AtPpBnhQm7TrVmjsGdZi7vkOqWOUglKZcPBfqtI8Z1U4HIRGdYKWu0hSoj3OaYMWoRacm9SJDZgZikXinwLe2tKfcNhwFVGJ7W2XgdFMAYTkcxtdkhQdpOV9NMAMlK8urmz/kqbug3Jnf/LQk3+0sil07WNW09S9qCSyL5CtrS3BP5nyCObTmft2aSWPMkHDIwWhAxEoCgxddjpV6za+zIS2ii7GQtZNZ3HWQc5/uhtKbukW8AjMl9yRGiWZxgQNvj3bHJFy5hllJpL0iqLZbg9S9klVCforq/5L7PSyrylQsCeAv71aqO3NeCwWeHQq3P4EpbvFoy8nnrsa7yQMz51S9xycGURFK2a+/V7KLiLJPV1DlUhVXB45wD+xvuoNL/3mrzh3YMLqJIFn2eZ+sQXargT/ihCRjEB4QDmNba5oSTIGI8SVshlux0hq5g9plE3xzf/K+RbGrm7B1LAtrvvf6tl1Q0OUqKyVCPptsyGuIBHP4rTwdpr00gY7YyXFb2qlSuFjeNNuooTPtwFZXLpCwZ4eXjBEOBwQTX7mdnc9lVcb1QqkcPmPWV1VQ1eGfI/tYOexdYZYKMfh2AI4bGc/uOs7FuwZAlUHjFOvs/Zj4q7XOzVYEIJx6lBs4hCB1rVDTj3ck6MQR4YoLrpi/7Pm3DduDHiUSyokt1VCUXAb1r5HYVn7L/Jy39UUxO1jMRyFpY3PTnU1ARMWq1JLdh8qebrwibTYT0aiUvdEMUFmS99ZhPy6JpvU6mzTH4oX7Gh8nhklQ6Z/hBfjbY+ZR2uJiqX0YcIJAjt00Q+oVykvZfy1lH6WPQ2UelWWwmTKZucnEZwczHPEFxF0bg/WH2dPMofMqNIs4hA/JBv2DHgPuyK2Tf4H5+Vnt/A/pgKCb8D44Av0IhgTixwtWDX2WzvwABpsCdjiuSiS+nI/9Bof0IiED5Kbhr+Rc3mlEuzvumLm79at/ds5iscYG+fdpK1J32P3+T+pAkMDj9NfgxIJBWuiHXFwHjNPWk6hDBbmCz7rJpMbztNQOmXOp63UDyD7+/MgydYqUybfInsYspqt7hFIpTL+OIL5IkyGMojzcxC6n+vqFs8NIRUthdru0iIWoYHmxFQpfJ6bVrHgzqXa3ON2ZkF3pAM82dAIsaf7kVzn7YlXDSCIIyUpXw02H7HLf28bNP+T5KQcocw9d6+EesEQa2Lsg3R7aFhKeEgSqT6JjDHQf5e/1PUIinuK6bkPRt1tPPRRKDy7jWcGT+MAr2z55Bo9KPonQS6FW7WVDBF6EaJm97vPz1KeGyUse2r+VPQnXV1APMIzPKaJ7pN0KWZgx17VoC5Y7koqk9dJIp7h/spOgZUcWe2ZfBsRqTGbnvgDEvAW1zLs3IR3XUJsTAzoq/jqtFADBeYIFCYVBTq6V9iErgGmrgmghM9NzyYFWgdepo//9IvZr0M3DDEwFUatxq9QLaY06ykjZXBUTPRGutyQSxf5eGdQY5oCTpQsqk/CxoOfL/I1Fv1xq/IjQkewF3Ba+HwEZ/wuP8cON4rU1/EtOnPJabQZo4KcAddT75oBKQRyLfm5Sz9zcGLvu/gnYe375xIrdDCd/bpnGr3JxrUr3x1mpUSDrI+rKsmm4OIze9B18HjI5ZCIu/1xYcMQRiEGg5He//XNCaJqobYiaVJUKmPzEnjGoTGHyxEkbVYZyHVGI+qO5M/wkHMTpvxGFcQPL8+CvHvfgH4xf6N1WWzVw8C3Khx7MUE6P6TYrc3mSjCp0tygO4vJnL3NnNM8XfrkuwjnxXfGVrR/WXnrDjk2UhsuJVX0XahePlEhkUKGzTkHsnIYDOCWeW4++XcfwZG+M+RP2xHhULpKKcFJCZu+nD7phD7fjXE6VoEHtEsmzKOfd9Dl/SCwgAPMuSWByn56lHRWz0lBlXbRAnNhlPPFmBMpqv/PdannYpivDNBduw+LOVAqwt9mOQCSSUhUPYbpTI/AYTTYyX59n5kLzKCfzdchpZLzT/nR4y9sYS/l6kaitS1G0H08QeYxAVk8bx0s+WRqXS0j8V1iqDjKMiwSSKgNKlUXtuuvZue6MmNV0ukB9Q7S6rzmhr6E7o/oLz/nt1F8xeJBzmGAPoCgeCb7VXh33Qxitwr0MJXwietVPDvo7E1QtLzUMFffjlTFmL+qGWx6dyHIfWfDnHEqmwQheFun/824x9dY8a/DMgMm0UpSXUY4+LNgyPl2DFrhinLUF0bVkAH9C1ZXJzTfhgpi7k2rfwV4pNe34Be3xBEX89+9AdNd13FN2v5XFrYMxnoxpMAIWE5mrKG6illHxGU86Hu39Mcgo7Tmgbn85DAzRLfeFiJCLF9OeaDa4JyqqIIO+k1thTbIAXYHmAlHNn+j8e3EykMAFSWJz9wgXOK+0uZLy0L3Izl9XttJQsMd93mtjZzHJUN/lhhSrczBvqf1HNNYAclixI5vpRH96NZS6wQg0mDmvydKt9sFR4Yer5UAqOLafUN1lKQj577nFG27zxqBxGqbCJbzuQeaGN76hajTUmTG8Ivbecjnuu9qQGaZm1oPsNzjy//wnCb0jR8AsH0A7F+A0wRN/vrfAMNkgu1wHPvZAXArkDLogTayloGHFdlaDx/4TqZ471TbGsRaT2pAK8nn4/CyR1okTpvbubIMWVkGJyTx7oI1m7lGomI3tLlZ5fwfos9DKO2owsbakhegI/MsBIyb2vt0gWAzA8z2uwq9qyqUAMhmGms79gpErHsZejGLCUhoZL9mLU+Fe31oIk4u+WO1znr5k7wBQ+B9TaKtO+roObYoAMEBxSVG/iBAlyH4l2e6nA/wIDlBsMfG3uq2ymnxHcKsOFS1E6JgM67O6BXwOaRdZnbAJR42dPHoHcmylenXMwigVVqAIT/vmUKxr4ndFttU2coZxOgXTbX3+yaFGXD3RS9W1m7VXdStsj1RHr2sQtWrr8QE+upXMJTfhkrlXRGOOiHtzUMvYW/IPjM/oR37mOCwi3NHFkT84lRcc29UcdJSAHRJoO1dOQpIa6d6UzCQ78DgeQtilMc+X/d0TrBEJ1OBhzv21pN8Bv/4aKTTzcK6K/iPuLccOWBOVCtkXaRgK/c8/QGfKwbLUGjlCNYVlAOO1hvNyElFuuhx+urC0vVBEXtnR2V2AheCiF42ZqXF5+NkluqwPrWNHSuKVH5wQ0V/YrOLe2Cm9TCTUdPvmVOX6Br7ileeCp4mkPvo9aJQCfLfxpx7IDxeBFXPZzrQqA7l4BeysowaDBbJrhqsWt3pmKd08327gFV5oMWA7YZlKjLj+rkhFWmp/bfay677nq5gt2HqfKR7coDEDNWzrXlL5HXZJEEyJ798/1GRyESeGbkQAfbtl+x0S0MSJEYU78lh5H9FK6ZUdKHKBJVsIS5xbPr5hOJ226or/urmWmY8dScfTKuCEZE9JkpgkEjZZTsOHlm+vGGebBNVDMm6Psg2nNuemrqg/rdgC3dfqOD7uxKdbJdaySW/QJMClXiFknXNfyygR6VneHtmux1pGOMLcA6hZFb1AiqdU3Et2uuhSm5Sb2hMD5alFHgFtL27c+vuQbrRwZ6M15ukUiH4xMWomPyHI3fJ1TCyjkfxB+Rqs6/xWyCDt4dQ8x6OD/z0kV912E8tuzCgqFjB+jvD4iXiWbRWDAeL0P3vLINzo8NaqsC3BFvbJMjCYj/bD8kZbCt4eOZBpp8Ukn0Sc7Bih/2gjYW6JdAvZKaWqoY7Oozn2mNoKOUDzY13oQQvGgcc3n1F7Dne6NoIA0zaOmcSABAdWI06QqFCxEmyslK68RsiqdpLBXpHuxDkFMVPPUHxWa/L/Lun0CxzktBYL3CRj+hlKV6vC02E6kfL8qqwaObXv8XONwSmq6tadtsLbFdAYOnz9yOE/FC6muMWyX178GtPY9NMtz2frfqScuJuG9ZSMnomj4VWntLvsuK1/VVwztY6g/fdL0ZIURh+u1lGxu4qs7hrZ9DrpkGmSoVgZnBTgk85Sp+p3Lj3XBet6O1SHWzeO0kyip6P5cuhIHG6/EN+GC287f3w04HwbNJv6qACTVDgbZArJaO1li2vkvoTD1X78djT9MP0KWOnlXrI0x3YvV536FjcgqMhMrEiwkNuUUqvkBZ0kgAVSFrVMoJyRSLw/0GUiZHat1+JiqsK8ikHvjKBNWhRSTu4GuBQoSrm/Db2NiL1CKU8rCP9u/fffZPFbmC8ddizElKwftPS8ztAOwGVTwkhaVYTd+5zQblSfrvRNaVEPodqMzjiQBjpmihqI+PUqf2TMbYxfoqpYjPazxc2swkzESIm37OdkTsksOb1ydHDaRKDEi8kgGZujQpX4nebsGPUNWugAvoYXeD16Pj/Kkvlb9U+CSbK4mNmRatUeM9YmuY3hxUeJvbZoR8+FLRE45lCtx41Uluclh2JArucsBYqhPtFw6E8vJHFQG8zWFOlGY0iK23YNtk0QnqK72gC5u+NLBE7WfDIWKRjQJFQq7lxqteIRohe69iouON7M7xbKAj3reAbehDJuy3j+CUifB+0hba/78JFA9flHRj6DbnA3k1By5R0D397RrDcMAObl/Awa1AN3F2D1CGW2Hvqs38GJv9lJrmRJ8k+qpE4/+gOZsrYz4bvAqOJzLbq3RIa9Uap09dE8QdTXFxGcDblBtOn8Jk9Znme597ZqBe6tfKbv953x1nNg19q+2lGT5+l87rEa7F5ee2vNU6AGHUDIwiGA5k2pC2zix4wqO6liOPnmb2iUt0NOY7shAvLRQVx5oN18VJLMnri7Vk5teAO2ScM77cqpSFMIY+FNQ5HqhsjtZmdgiwGknIAQIXG0jDaVUo4t5GtRH+we2F0IFbKGbbzjpa4xZxspufSNVbcbGWVgkmxZH9SIGygVr11UfMIQCh0BTPb85P3nYl6VoToaZ2Ore0cHPs/A1kl4ape8w2QIQId3GTz6ydIprfk/+PrpEmIs76j1LZs193yRrCUOcFEr8DqRTcSO2gl0cVPMIkVIODbGW8mXJejkYpw48ugK5tZbSDmyd4zy2UC9qW0Yd57aK4vhvb9Qd+khwJr2fbfWy6EcnI7Xud5WPUMcFiIFl6s0HysuGV8LQuJYDpQ/0KUISLb8gO9Tq9rDvnJIj4BdF2x/aHA1He4Yf0/kiP/RKuAYMwNtr1lUEcJxTyybCkPSoAZigFbbF2lDCV1kPD6cxHfL9RU/IfopWfDsjU6hoPlwTDszWWvAKo3nwh/pCunWwgx7f/sxYXC2ej06LtZeIRbX0ysCrQ+DTmLkcHqI6xkU3NFzOuwRZ35ftVZzhCmzT/KNJDzwkMwiqznXWFX4Dl17I4/sPF0/mG7idxa0RSB8JrXNaRL1BqVuV9gx3+PB0qSMHFrT+RQtslFCYJcD7mqEs2mCp4Ks+e5ggvgywTj66tHqrax7flXiei227lqk6RcL/JK8UE5R4Xw0GtFX3WraW4OKuZ+7gSRLIxvmAtY9lB9EATuP8TROoeyzXWw4xJhbHWnmgszQRPQIaBSwvLQcRT31EjCz8WSi/FRr5nYcCBvRIDUmwTfmjF1iMDyaNE4UpSshyd1GevJ45tc6D07Y08VkkWGXZyS/KwnNeGJxeLwnLuzdcrnBqEGRC5cDOhPEaqVrQitNg4Dtw4jRVsyOQCNU4AjU7c5spb47Rw99+Qtq9opb1a6HB3LaWX0Usv5mloNajzULRRGE69kAqp/oZdTER5w4IbkzqHLV77eDbWCl47CMuREDABpU2jgkz5fCgOx0oeqt60PkFwMPyoGzvgIxl4/Sx8q3uKdWLGPlOAXV05nuDuvLbasskct75LZJmnL6wvtHuqdAGU46W69D4BBUA8sXjS5aZeC7Ky4cTpbWzhyXEnfW3r8xIUsI8Tt5I8c5BPfbCz4A3OevC5aVnd3lULkJto/0XkAKxHHaYQKg+LXvjbbGLTlHd8WqeKdT9lHrxnc0umnKhSRCkXDPsJT12wZx08A/Rb4v7t9XjLDP4NbYNdPv1a5Tm0o41Xd2Hc+kQg+5kvfQT5h1SgtjTuC7Pu/Ersgk5kykVJySPhzhdNCKHKXVd6Yrw4kCJ3Q8A+bNU1RWn40uCMOk4Ht7aDn9J4Tvt9VO3SJxVvq1nKpwuj3aOAthjzzmMKto/ZmG1hyYECDjZr7P7uQ79JQyG++tEnnH7EaysV9x906KvqplchIhs06fdEU5ItueW8AyjQYzPOLMK/VcalIjDqHP+AhBf4xTDCODyBaIEviBX+uUoFf5FMswjxN/bnjO5jA9Tu4tLk7FwlDzfE1ry0idQBtqO9Y5HjX06aFj0lEVLUq7Jp1sYIcwQ64Y24TIVzU34ax1E+MOPx3peBeY/EbRjHiSriMsEeTZ/+wYB0KjtI8+E9MSWTDgWe17/w9VeSc25yhsOU2P17U8jxaEf4DFsRlIEK8//pzLSftyhmiYT2X72W3zjY1RzK4ong8FkK9QPUASjryY1H0TcXHZoH4y67lKAPmYpSS4+mZ53YXF2KyrhCHBhGxZTrnou66u1PWmuo5BQtePgiZWmoSNcxI82/U+MDttaCKExEKvEvDyOBdm1b5V39Ba2t/iNTIAJ4mPmHYBmFBXAKikPt1MqBz7c5bpPdep8Ce6ivsYmpjtZPWxvilbeGhfnj3dUaMGQ73+Vxbarg59EI8ilcz5UJZrbmqFY1VBBE1j0NUSY1YDgIiyUS+ZbVvgZyuSaIsUv/tHtBMp9nDjV7317Vi6xUKGmhr9ON0bEDaNVHbFBfKKDubr55bvo0FxgUQfkhlepn9tiKrlBNTGTpjKPSrRiJpzyH52YIA3yqCSiktbmyEvwNzWiOmv43LtF1NRsofhhg7IwBKM3UsioWwkJSjYD5ggGjHFItrdcVpiDGUVjYOkYhwhlypaK5VCzWpTzclmwowhw2D0Dz/h/U+Zmnx1tZZd+6Sd2p6IjxBhY4jrHsvU6/57L7e+Niq0tpCKFBJ5eIrbGWfQiiAoQuWpTWt/yqHOukF3b6xPplWFEpQDIwMTsyJyIBJNu72RSwdDeQQm6vVIHIPL6c+LNPUAgCDAo67NJiSXCkElz/0dD0DBKhZ/C8vix9+kvikh5ns36XUjxjdOv8tXLfL/2o1OqCb/MqhpgXE0JDSsOjJrXdU+RXuNMQODkFtoYamU5JNt4DOrp4UMM9lHKY5Lycvd0Q1f8QaKFbteyvT+nERd4Mq40zUQws9hBi7onUN3LHmXs0noErye1ZUZailmL7tJq8ZR9iEfXRNu72JvbffbZG2lYP6IfF8+7mwxX+Z/BA4xHMNq99WIQkuwc8j7vNSE/A7nhbFIcbWEc1x1H33rlf6thjEiv+2/lrrRKasgQS1QIL8RV/caLmRoPhDbQ313j1lekGxnN5Q8wCDazCI/nKDZy9jZ33Qr4lTrf7R0zqOaIKmadDIvod/fnSFXAVrjpeyGYj+YMFj6PmjKF3cot4kaOkDm8fw7vZez9v/4NKcW7YOmvH8mCJ3q54QWB8qknPzap5BWlX/jysIg1R0T+VgZwCbmQGBgo5aSOGCPZ3a+yQlD7kQGvBypaUPzgAp78JSq1H0kX/Kh4K6V0+59YDx1fRsyM3Qq3jhI1Kpfg+KGqa8Vz6z4jNk4D4IhFX7KENI8T69kcYetmtHqz66QVOtvt4/hhvXvNHqRgFD1oBTh7mZxwZFXB6Ux2/Zdhfq8eIiTh2LBoTAPkAa1bcboqpI8ORnSODzkCXCm5IxLiGAWyV8+yOpWnan9w3Bw23T6UEpLywhIm1ueWAsU9vojAT/yUxCfVttHo4w3vj1RvatfViFYYgiS1KzYwrHJMosnIeMJ0P8SLl7WNflykQRf2QBlVptqiEqGlu1hoLggbZWoe7LXRp6IRxCtzZOBcD+pFcSDOC8qaIXQAUZINZvPpJFxxCS856T12NmnURAltNrvb568+1xxBb+vQNtkNPI/keo2urfZnwJt3ZkaaIk3KsTD4zKW0Oxz9zGz5XG8LdFpSgyMizEQTD4JZo9ncpqrRTWujzEXbfW4mWwT34tAc+iNXJ0ytzBFfcPiEmYFyVsNP6XXKhuNu6FNYQ5yRdzAWKnCXMvbrDl1pkoYj6iHF2gXB/5SvoTRle7cPVT869FtS5VjrG0oHp/Y4V1py4DeyjcNc5kv5FEqiOGYIK0w5oc/mEZKpP+0QU4K+uXVw1tH9jIaMLu4vy7DHGZYAsEaOElmBECJA/wY5U2n0vY7+FPaaJyC4+AX261k/wl7B6b6I/dV7m0hvQZUcLVemOWiV0Ajuz6MEf4Z+/hzqAONvhjBs6w+Sbt2zUw1+cwEkc+w7BrK4RCkgYx//mMLw/k4B6n/hi5yl0UFg+86HC0oPxIWFHXpCHdw+XB4JfgzE6KQUdQsFA/x13jR7f6Nn7avIA2oBQdvZZcUURx9m/a/usCz4tsnDLKY6WF13joJlJsytPX8SqKlZ+8WvdeQNRS7m8FNNWG6j4IRRo4MibJl/HcDwlGfYaaGFreEOOz3HqAClpF7KJdrVmYlUTB6BPwf4XX1OWw5zt+1ZdPwWBlWcPWVOpQqwpKHw3sIHbXOzLEvdXKaGIdkv/UkJcLcyWEwV1uWcsHcvkmy3gKN3gYfx5+5RRk75Tb6kolHmq2Xz/bTMQ8v4R3SKo9a7nA7x0Sygaqwtgun5HeZ3nRJaKxmtgXj+qmMJmPb6HIuRQ6Jhs9R+AbUYBtBWZeGVRj5nifF0q9N9/h6Io5xW4kf2CX7wJ1IKBb6k/JYz2j7PuEoEb3qYZ/y53Vv+2OyFnt7wjdyK9EzRnMkeLT0vlEigOFgghgSVi3+WjyMWNBdjMEq3vj7cw6ktWUus/YvvT33+t03oCHFRFg5RTfIwNq7sOA473Ite+d74FM53Fi3frI0TkhvgQLm98uPxxO2TPhatD5jk25nByQ1NbyVGFav9c82d9sA2TO29wCr1JodJMnbidsywR7H9RW2w2uf1AekQXlcZJ+MPmOyG18OCQDecR07ANVXvEEzQ01a/N/rXVRY/VbmPobXjauOWd4h2hYeLtG2Zm8OXwnYqL4WMxxy0Ih8Y0K/4H0TVNkzSS66Tgc8jD7ZD62F02RIptgrjT3A66n31HVhr472viHx2eSq1pXwl41feH8BepzH+EgzQ2r4SEl2JC7PuJKDU3RpBFJtTjPhvMpc7pBhvkqkPd57bnXf1go3Wf8tuMV3nvQO8MTAMkpSlnZ7xIBFc87Su3BzjGuHAs7LfcbhSXA2yyafArgLPc/Nsum76UV9q6TXPS1T1bYQ4PC3i0/qi16UVdtsaIDUD5AO/hXA4Od4rLGwJ5VPfPyaXGWijRQ2cRmwONw5sFD4awNi5TCweTmzxwVcUZJv4wib/uqfidOpAdWBfA3WRXa7qHHRTQ8/L9NVpx/YO/AjN9HFUMvfQk4hB60lBFr02vFO/8LstjBYWl5U4vIYm0Xvqn7/GxNwO/TLGQWdcW52wpXODsWJOEXrm2TSDhcePRMYAV3JiLjGiUcavP5p69TzMEZ6vdRWFJ6k5znuig4T3+F7htSMrAjUcVlSLfFpUQvIyCgmguhCL14RGhklKe0VYUPrWOa53bSpZjI5mbGQ5yuP+q3e/vNovIAkhAK1fLLknnEwgftOYO1YFt3sgpEfTE/spmfYFdM/pMFCw2f322hGJBRPONhfk6ySOEmDq9XhpbRrAWOQohumw5ng95J1vcLbNOxAqPOjuyTSGrd9ETF8L/b5w2qI9uROqUMFKmkb6OZgbrs/bGelqkDkH20TP5NCTEFuX6iAtqFYwy565OaXaRRN5DlPOs9thNP6WjDAtTevALfq9xHP07h/nuz4JFnts6vsDlU538Q+V6OsHhUV8JXifaT2PhueApngDYgxtjBvGGbuBTgSphaRL1D/IpXuWGh/BvplwZWa8yhdWcRMv0hwTX/LINdRiisR96RT0cIG7dMCO5Xxw1ruDMnRQcNrkxTfq9Jhj41czWtOamYHPEyuOBWjMF3SYVOvbw+3KsKQSHiroVSxLOTttX/0Py4mivTnPAhEcN7+hpmyFxWA5LhwK3o/2Dj4xuH0cVxlUiTVwD3uP2fRjAXOfwgvBy72d6mvdjqH57uHYGpjUzzm0cMkpWoaGU+8vDLsYL4PC3ppOStSAtmcFUaWGmPVavil/+wsGA24BWPC7TH0pvW5l/IwV8OxkzX7WJ2lYtd9tXM7iDJ1oN/8MMjQh47iFn0LRKHU+V8iJixUkY/qFJGiJJacJzzxul4y0RCIvuQX8X3k6mVNKcm+taL+eNZZriGF/6JO02sMgImkXmWcwgb+qhNdj2aOKmfXVeNP7sjDJ1lh9QDurNrYvBH9xb87fsAzYTyb+uVBpEUtZperNRVKMWThlJQ5J9bP0Fmii3radIjQeFaiy/34GitNyPHKrvwqOvwdIs+qzU1TA4WLW/WzFR6QAEQvJucNzcyz8p4o/JPAKjAnk5NXCcrUwITY2euQ0NaKyRKewXWpRcBaqrRGiwVZ9To2BqC+fc88eC1VskljE+fWcq5SQCg/OUPyXD7YObCvwPcNdpcHxfg/ZoKXPlgm0FgREOyQjLurCt+5okgnN9wlahvcEAFhMgD4Q31BkxSb0vhqdQtenQkn+IezmjJUWiNfGiBd93G+N3lrKu06YwuA2Yl7r8l0DnxxlKJkkooV1hm3csgfta1bM/M6S3nDIQowLFWaJrfnbofWMeFLIjQ+cCbE2ork1KqufLkO4v5LSann8p0O2gEJBSRJoowm0tgfPOjwFO90iw7ZmPGJOrzg8biiIHD3//2Z8AZPmnGYyjmFB9Ate3s1YMVJjChRFAlg8zCVc5TZklYHZS10QnjG4ZXRk73iwsO40/Xjfhc1dJB+EqZkqgHIcY78n+uMsVES57/RerFoFavakWtkPHuT87UewiMuIEKj72+5wrllCRBY8xnsMVSRMP+JeOZevF+JwqQmY8oELhA5cHJtxrt/VJzhDDYyS6IRQJL88zQz4qpWpnImd2qJC3BztL6OWIMLd3HRMpweC6H7mC5fYZKbreCw7GlJJxTE9ofIwsN66Zcrc6oXHiG7vRj8jbpTWjuufDowFMxwPOu2TyHW8gSoV5vaZSd/yVOEek6bEyuVzDX5at1E+rMo+DCEZ5SGRNrggSHKtUf1FW+Be5mbgFw4XvZUFGVwDmSv2SiXt9BUws7tXK6Y8X4NR8teUz8KRdwG3M0bN6163TTC0Nq1ZfFzbjLlmCVZKrIiisWKMzm6WacSiuTvVSbhBMCk1yUJ1DZR8aj4Lv6NzgwG6jgsDXxIfnPkJaY2dUKhc7bmk4T3jBRpfCmubpRBOh+6RsZjSffjOO60/Wk91LDWfkTIbZkiQ9Z81a1nTksqSr4eyVlxViO6fwEGJ49byvBKTgYRAfuBq8H9GJHDOLvs6vBAfW2kmz3rpI7MdPPStspUPHp977O+WMIwDdHR9dheU0whBrwH38u9qAf9vXo5U1Tbex+OUbJMPivMt2qJ7ZGZS9VzwxAdF8uwtwc3cyoueadpvMfLum+XpNdULbnQo597KOHoPgFsHtwYb/FW6xTEGhVEqyq4molZM1Z1MST0HGuOvuwBjPuK0BuVA31vtho5UH3PoASA/hiif+BXKK/X7J34WAQ8Qv1PDtnWFtlrrQKHXAvOpfUP83Oqn5UamA7lftGe2aOFmVk/acR5VqYOlE5aCkptiF2Em7Kh58fihOQclsBr+V5gRSy1VCBXncjVEZpJJeayKs58A6ISBz4ZlvU+s5S+z9xAjZjeny8hXcEQoVRuCPYzxpDP6DOxebhtHsTB8sMSOHMz2M+JrKGsB5+5NvHls5Rprqtg1qKwkOWBRs/WkIw8t1HGOJG8s1VjAvGHhJv4iAdwUyIkwp7yHhwE/xJodx+oalCc6adcsqO+7KUJ3WSUWpTwLV3U4Y2jErWSmJvNOz20LnIP7kE060rRpG6rCyoDe19CcHzUFV7l87lOuED0+bF3OW06Vb7EDE5wVFLXtgRtqs6XP4QcOaM6lSjIO29jBgS8snHRFyYyroabgQmuuQiHZx3H2Es/NF1wLYavWWCfmbjejU5jmLQ8TklRFboGghHifomCfHMdSOD4Wjj32f24nEoiHlNaPeOlEAcIDaai7nqwACT3lEk/YhPW9XkTu/F0DtO+4AgRRNlhmGEjw1r3YAT7irt/IMJxKaj1WTJRhrhN9ve3BXYClO8doLCF3spvngGFOYPgCzQOsZHrlGVa8Th7Jp7dSasgBPAPtWk68zB+Qf99avrtxCIu5jOcf7vlFfxBILfiSSG3EnzM4iDGuzpbyceD1PmLmKdlz9cbRLXRchyf/ZnDko0WpyC9/MWde9ogznXchBcAt0gcer7it1S5Nkkn85OIAKkv4Ozp0BOzMdhzJxyGBk8OAp/wWFdRC8K78+LCfqiHcAs/e2xjHPonBivGe6UnalHpNtxCYrqQU8/5oe5yGq6x/Vw0MB9F9Enoon/PnLf37hQgtMQvyK8W0e3w6SBCeBKSQL40+22RFZC4HvuLgARaR0sSyUajqO56rsaXiyjqdceNyFCvQQi5SP9LmoZpEeHxAINeRnE5fdKRRtd6fzd5OQq7wBIDoMHP7JUiAYbH5YaJzdQlZFOjU4L4YpePZIE1Rqr3n0zY4dSr7lbS8DRTtCsvkB3eskdriFZw5bbxZJRzmu0zF1wXyWYGsdHfsW5P6dVE3cFWS3+hj/mNmbaju4TacchgqXan+yQULxvCfzBBkJcjVTDZlc80AZrwOfity3sNdcqEBCAKUoS6sYQv01JavNC1IdQB+eVN6LbgOUoRT6odGyM35T4VMKbfJeFYSW7jN7y1ZuuV6eyscOZkc+i4KCqgkBCdQSN7ZjQH16iMv0CMYq5xG969z3RE0/SIraMFtkCTVM7x7bp8TvKZIjV3nA2gzSR1zOthR/Fz0aN3xfEiNX7UJWj2Vwkg9BbrGgjaxytCGFea0MMUYkaqsUcYast2KK73x34SsSERKAnmZqwsv5+nsJvdzUyFvAuOxzjESqcvVnMlUVqobOhA6FoasG6vFK4hSe1gi3U+n9Z+L3MEdbG92aEPG/q97V8roy5Gi+p1EuAV26vi1JsY/QpTkcMjezAR9ahDZKrEJnPvyFZC4xiI5oMMl5JyTFa19nCqa6E7YgBKbg43b98XTzAWcxmAdjfmvoy9/KdDi+bcK1dg4gVXd2oMZlOqtF/oUCJ0vJq0QejXI31DUJjmSIVMppYRefyqsNm4KxtDL2zM+1SHH+Lm6EQOVLKwiGA5lTnPKncBvRrqP7hcP7QWeTS8rs3FNcCBBZ8ny5gREFmPZCjREGIDLJzEQ8nyaHYhjXlRJm08BJ6oZMJkiDfMQP1OehBNo1isvF2+YUtON1f6LjArOZb48GCrEthie+zp9CgMc9FCIiD6zLeyREq/kIN+Ouu3o9nrk3JZobFtbtSs+mVE08dNU5DscqIPrvq66lcIoeKntBEi/FmTSOA5hsrZHksa2WkG8IUwaC4gV5hP6PKATSezckxTf8YkhAkAo6tqwZYrYU7Jp687psfdKPn2RjURWDBFe3BssNNJWigP90TOnPPLsU1odtYPU+ZH2JUXIyVN/rd3Xzv8zCrWDD+YZg81D6SyZVLJeazC9TZf42/htI6M5Sthn9xfyEGhsTJSRxoc5z+Kix1i3g4z0ojy1uh50LaMhjC87zdcBoPHfLL+ZDzCAWZfmEy7Xnaiqrq6cr82TYf51sfj5AqACqL4F7RREUIx0rstn/wJVTnKxzlwdyjjHYgVmL178lKyOadz1lBF6oW0YpzbOeLiClz+Pza2YXsLZ7neJA8CvEsnntce4didxXPW+FYxzNO1GKLAhaBI/IlvHaZse+y7CUvpPjs3F7z8US20lngDLgfBZUbhndGGWCC0t7orP9TwsEd53q5z+lrxo610FQny73wx5aAWgju5OqdCY8iyjCkPJT+C6zRzkG8dq2XI0zlXe7B8QHzxg4vKeVSa2Ryi5WYHYQmBxCYpuQdbQEk0W68nFIGqyF8nDMS3XB+XOV/rqMsj9VYhozipy5lpQWDxjH1b4yvflcLFF5F59TKRWZBJRWFhOjBa2k4mjCOw+Ul78b/qRxFwP1ovMjZvc7VzCKDRC1lMW76F02+WKoGgQJLtkKW/6x85xwzQQtW/zrowSp5S6AlMgik4w/+v73jn7uCAD5hykbn1DpA/tsw9t0zAY+gm0MUmxgr/WzOi4aXSioN6sMRkQCNdL8d16vShKrjbEbW/ZMVEKjygk98xNt11xzaEJYWxmxR5tvHjEnJ9u6xKiG/CMqi8NPwVDahWlxs+r6x3Rx54k5R9A8JIdHwdzKXGLE7PpX4VGMaKKeTEwCh+GNxxtlfDMWElkI6t/2m39CQus2Z3Z36a/CvGlWSdfFJGZSTQNVXByZIss/TjMIl7l6O79Dta3eFHEA5RPAKJTy0cxux564ClT2IpEOZL3Yl/IYcRldpISoGp/wmzsEL5QfPY/q7KEeRxnrj15lFMeSBx0Nh0ceWpHrokzOmpUUS1LD3i9GqjTNoqZKIL9ZMUtE25LGLzkiRWUqzA68f9Mp73d0uPF/Vk3QeoevqmDlBJRSPQGO4/JmkiLpnQCkg7wbnHhLoQTNnKtLvy0G7zXw1QPdqZ3w/yLJPwZ7tLsmoAv0Huh4PWUz8w1sFTiActlwCwpGcf1Z6FoHGFu07Sl3oHH0pi99pDH7htqu3b5JPmVoFutHJ0qzVO/fMmvME+tKi/ODpP/oEQFp79yToY6QhF5DV6sOzxewenckKtpg8lIYXbUO7X2HZcXaqxjCDrVSmkCWjYQLY+uIged2lzmMATLTL78TbR7TxABvyAvcvRQHlKNfk7TkEGwvQjuXI7Rkwl/DQdSAD5JbOTTHLfb1R6uLpFBXq71A7cn4VmzLRD/861FgPNrn7J/EU/FK1Z94ya0pAvNJQoGP2aZxVhmOkjlJdjd2TuDZo75IFUyx95tPDJfsONuLm1RpJuv9GEocJvrIDm1+5XvlyJUMVkl7u8h29uepQBUKLw7+ULEu7nLTDupJ6Yzyv6MPiVnC/IsOfJradAveIGwBg8kunsne5EOI3RxijrP5jujJKy5C0Bj+N0rKw8QO8JZam3ADBFa2f0xmyELEsS78+gLCnY9ByIT/ke/DaY45M0zv3NqxjzxQzPnYb3+NT8noN0ORu7+iVTM/chBn724iG+BZ9dJVnZa477JFxujKk55VSIcT7ieCxdwDve5rHmE8Lzy1jfAs+i9JT4EL7Hvr2W8C0A8Gm3zV1FPxXeCBroJOB1cGBORfyRjti7jauxaOLKGp1N1GRpm3P9ROx77J6Ps0zNyOhpc31ave9gAOZ78TlF4MNKXv999XfUad0ElI/7tb7bllH6VcREqc0cmdfSbxfJCv0yiZjXfNnt70HoeylKFzuC/mVzFXTvYvk6uGzI3ntScbJzkZ96GmTNWjgtqz+mWdrO8wwFQE5srKvApNNnAwaS5dD1oMXU42TF8Kp1hAYXP2XsCUK05iUJ0s5pgQonyrXqLi0c9Pdug6KRA5w1b19An8jB7KVyJ61b2x4zoFvAd45ixuP1M9Zo+pJuXCda5WVnmeG3+RKjF2VW31w3D/XeZW4ks3TJNwcuibnJosDgllwpsOOWaDMKGZ9QFzrDMB7fkza9ilUdKbQaac0XZ2FzEAfbrP40KzduF/yZifSzCrWF8085H0fGMOv68qykQJ41K2JWo9ZAP3p21m8h+U56zIEVPzdxVsKmTPZVDuzqxi0Wj+hXK3quYicVr1dZHcYRq9vNY05zUNemTo9Nm7HFsRwcXSSu/z+calfWlyvatDUWcnTcLW3oOneKzehThoYa74p7284eWbhQ1WB3KXsk/4trVuX95ZIviTqN79RcuXRCKqBzk4qUQSbMkOk/Ukhz/sMYZ99HGIWS7SnOG5TKbV0s7pq5PuUegdWQpzwBpxSMm4jtvKuAI+rdqhLwzL6ykhep0zSfZ8FsOchCNTZwfr8KmecEuAFod0uvTuY8t97tfxhwE/EenAIIN2c/EN1xykdQE1xLdjf/1OVE2eRsNkunBtizbq3CsQ/vNPC8sQudBHHT0bsrLSebraoaTTNQIwpNfKiW04kMFsVHKCkUwTJf6/fN4Uof4jOpYBJPV6AIj6QpZAGhEoqNjCir+5fAvx77bqBgOzQBCx899xmRxmfNz1/kdEgl/qEFP6qLX56uex2LBgDwkTuY3rTcDmPHs/k7Ty3nM3CCvYvtMsrHSnfgYv99fABnwDgV/H9SwU/hSbXa9yw5fR+Adc7bDn99gOzBVuqdh3Fc69cMsoc/pHotc/u8ZguDBt22XJpOiSw6ox6uieVQ3CnWDOw1wAi3JYCQJXZ8VOo8USb6KmZd5VGWXkOuXjEVT6YStkK7ZTqg7UVwabbyLce2PQ9Iw5skUPSl3n6SHW18hIRVMI0oC7fFpzsSbhF3aK2ImfaFRxi7C9Sl5QXf2vheiFdCv0g1+hefQ6hRmCIZQaz9UVsZVYNvUfY5Wt36IaAsBFnvwkPGfEsHRmR/ZwhEBd+OQrvbGkHedwl0jzXu0e8z7COgqbSfnQj73lTxCoKD+LTi2J/7OVNH3AicN2bLbQygZc6Npt5jriaYFmReb1NMfHshy3hIKoCnfXFYbLUQohah/6FZgTbvvY/YD32xBK94PRdYLqwM0IlJXWNBGemPWcrm0baDKSbo3BdOKkuH/lJgvNkC0Sf6cyq8m3OwoTSR6/0mHN5l6UR7HgdVP1Y3L4SrfPsW39AaZTdC4l/0QII3ZuXJgzCJJYqBkLQo68QdNiSr7SU5U5/F1+zki1Iub80UjONKWOLI+1++MVmzu4wPUP+5Pd32AlWxWxDokVGMCqcLvavJfpNZBuC7Xr+JPjIfNw73XoSVsb5iTqtQvUpma6w4QI0OZL8KCNdroDGqx/oWQOY/b5Li+HEh13SgjZv0xx9a/EszItapb+AK6l5VcKMUS1iIvLcn+ejD4jqvi0a24fa39pnt8xDWs+a2jxdqDg+9gpmCJP0JX10j5+djx6vQ6+lJXHezBXvQR5BDl510LJc0SvFCltYZru1QvEyrUmmVr6q6QI1IrCvth5A9zSbcTWousYK+METster4Gx5Z0DPtL79OtbybSp2afB+xzIGM6G9BZtJTsivBHbOYhYMZxvQWslBimSF67jBS73+gJUCmYnVoHWnv3/zQ8OKsmApbEtQMPp8gnrR3OQXr8I0t8Be0+InFsVPgpOfzpOZFZJAvFBtos8HWp5UIDn9j12QA3ywojX5ZL8tDiF+3nSoG7QMg3dIFMZqwN4NxcmsP7XbirFdtkUdjBTYVczGpf2afnL8Iy6xENpDi38EV6evpPQ7gHV2ifX/r8gFy0WLPAJoinL6q750Don7nalklLIK9qaFitghPO/iUzNWwskMaXKtRLcDK12lcYNkyxUHmn+VwBE1vGZrCr5eLJtbR5hwnA0ZuItqE50b9tertN5YWDd/6bD8TlaY8bdU/Fe0RLKVVByV9DjCbeLX6pdrNbKNM/UrjL2ncjarZtRL+9j4O6KPMU/PTZOMRIPNaVZgffmVh+TvwxiyccEpvshHHBW2+pJwzgwcEYvmYWXtiCnKsByOkLbiV46JL8Z7UU/U8AhBQ0Q2C/sD5yqhUG2odtCAaIf7O1U2nMMIDD5BJIp2f60lNpXGtdkSCJxQ83lSt+flyfnWqtHGmg0GhD19rvP/DK7TsKx4pNLgj22myl3/cl8l+gr1K22MvmT8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498782" y="1721468"/>
            <a:ext cx="4062645" cy="4621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43" dirty="0">
              <a:solidFill>
                <a:schemeClr val="accent3"/>
              </a:solidFill>
            </a:endParaRPr>
          </a:p>
        </p:txBody>
      </p:sp>
      <p:pic>
        <p:nvPicPr>
          <p:cNvPr id="10" name="Shape 2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41613" y="5264915"/>
            <a:ext cx="912970" cy="99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build="allAtOnce" animBg="1"/>
      <p:bldP spid="230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IV.B. SERVICIFICATION OF AGRICULTURAL SECTOR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317" y="4446446"/>
            <a:ext cx="8922969" cy="1902078"/>
          </a:xfrm>
          <a:prstGeom prst="rect">
            <a:avLst/>
          </a:prstGeom>
        </p:spPr>
      </p:pic>
      <p:sp>
        <p:nvSpPr>
          <p:cNvPr id="6" name="Shape 137"/>
          <p:cNvSpPr/>
          <p:nvPr/>
        </p:nvSpPr>
        <p:spPr>
          <a:xfrm>
            <a:off x="345607" y="2023963"/>
            <a:ext cx="3643686" cy="38520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en-GB" sz="2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Servicification</a:t>
            </a:r>
            <a:r>
              <a:rPr lang="en-GB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89293" y="2070430"/>
            <a:ext cx="82027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1" indent="-193548">
              <a:lnSpc>
                <a:spcPct val="9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links between services and production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links between services and exports activities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800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GB" sz="28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tructure of services and their links to domestic economy or exports activities </a:t>
            </a:r>
            <a:r>
              <a:rPr lang="en-GB" sz="2800" dirty="0">
                <a:latin typeface="Times New Roman"/>
                <a:ea typeface="Times New Roman"/>
                <a:cs typeface="Times New Roman"/>
                <a:sym typeface="Times New Roman"/>
              </a:rPr>
              <a:t>differs:</a:t>
            </a:r>
            <a:r>
              <a:rPr lang="en-GB" sz="280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country-specific features matter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the degree to which agricultural production and trade dependent on five service industries (e.g. transport, communication, finance, insurance, other business services &amp; ICT)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GB" sz="2800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9853" y="5357788"/>
            <a:ext cx="912970" cy="99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INPUT PENETRATION IN THE PRIMARY SECTORS IN CAMEROON 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1846263"/>
            <a:ext cx="4938712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8237" y="1846263"/>
            <a:ext cx="4937124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462462" y="6410935"/>
            <a:ext cx="8501121" cy="42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1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Export of Value Added Database</a:t>
            </a:r>
          </a:p>
        </p:txBody>
      </p:sp>
    </p:spTree>
    <p:extLst>
      <p:ext uri="{BB962C8B-B14F-4D97-AF65-F5344CB8AC3E}">
        <p14:creationId xmlns:p14="http://schemas.microsoft.com/office/powerpoint/2010/main" val="756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-1824" r="-2573" b="1824"/>
          <a:stretch/>
        </p:blipFill>
        <p:spPr>
          <a:xfrm>
            <a:off x="0" y="4431689"/>
            <a:ext cx="6002498" cy="19020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282" y="0"/>
            <a:ext cx="8922969" cy="1902078"/>
          </a:xfrm>
          <a:prstGeom prst="rect">
            <a:avLst/>
          </a:prstGeom>
        </p:spPr>
      </p:pic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 INPUT PENETRATION IN THE PRIMARY SECTORS IN CÔTE</a:t>
            </a:r>
            <a:r>
              <a:rPr lang="en-GB" sz="36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600" b="1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D’IVOIRE 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1846263"/>
            <a:ext cx="4938712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8237" y="1846263"/>
            <a:ext cx="4937124" cy="40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9310" y="5158353"/>
            <a:ext cx="1175414" cy="117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479395" y="6429373"/>
            <a:ext cx="8501121" cy="42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1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Export of Value Added Database</a:t>
            </a:r>
          </a:p>
        </p:txBody>
      </p:sp>
    </p:spTree>
    <p:extLst>
      <p:ext uri="{BB962C8B-B14F-4D97-AF65-F5344CB8AC3E}">
        <p14:creationId xmlns:p14="http://schemas.microsoft.com/office/powerpoint/2010/main" val="20395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Qgjk50sGUR1BPoUJefjrmDwNn5yJ5VIWjZFd4eH2PLkzf6xg3DnFOgdafOIemYtHzGX7X8OFwNl1h8A9+8whMTVKyiL6UpO+wW4tDuFifGRqhB0BRtVjMva/5OQd5m9sdZg6pImx3End2XsskqnF7LuJx+QG8vWOW/aw5Rpw9hxVdW2JlFo4dqJ+SjN+Jd8FDqLlgl6IuT0TGg+k4KukijWTRlDiattuPff1wQVHAGjHehEQhOvUeW6B86k2BiKuDjxQ2YCdPF9vaL3f0Az+tpQ0899RTjdhr2dQIS/pK59661j3jtBHDMZNYvi8qGVUIgxVOcId7buBAjAZC0HlIV/IItjW9DfUeBAgWjBc5cvnNXBUejBQg+702MXWF+I/HcZkjGUHZijhQCjb2s9KhAznJ1gD2BLKJdgGWaQIKVaMHegx2wqkCTDsTGRA98E7mboPf9i6GKueLf5ErAocsKrHJdlsTrx41wguNnAza0j+vPLaAupq+dTijBRLxqJ/WsX6tA1S8SnIxcR1tL5VmpKSRf0rYnao3Q8/ZDlQq1dstZVB+ahBD9b2VDhPz+Q8cqe6MWzJs9PVq6Auh06WtY2sUdL39wUcuLdbT4Tt5dhNfEN5UJRQxz1N4MLF30Fx0ZhpMjOEbFbZ280ZkkcfmPDA4h9ob7robOqDeucIm2u6Fh9dBPEwvq2A/keei28dJWcnBEojWSU9bOdOp1lcerlg6LCU0K13e5naIEUsn2qM927JnKAAnQWtn5VVmFl6oZEha/jmJJodUGcJ4fesnXxrWu7s6sdBqxmFjnQKpTu9eP1l++h+S3sv50nqb699b2kH1EWcwACSwLmlHKsF0iwAXPg41smRHo8A6wtTt4stZM3tOzC/KTpjAZkK8FpjXEGiCRnVDQW8CCHzY9oDm2Uqyk9qgyr+zg1mQZlsIH4eKKOvvTm7SnYT4NttdCQAwyu9Jep7+E/LgJQhoQqkQZF30nFRFQLUkdJcYVwtT+TUZL0azPoFwrzJFwPi/dobWijtO0yU2RDIBUQJGtjrLTg4D66ppgtE+pRw7LDYWfKVbVray6p3+KpRtwaGe0B/ceuVCAe8EKl3MQZNk/dKJQ03eHq49MMreWbjo5AHV+cDf1MMxWiJTbkW4syFEMstqZvly6eSJSpVM94d2hZQc3DGj+Z8bvku8Y1L+N8aiDsqG8iG4BX+lnYl/2kHR+poKeyD7/UO1ZpdB4w92OO/60kbVfPQs5rWQKj+ZM+XDXM16zeigJUk3gTSex4iLBo0A+jinbJeGFxZE5PDIHMTGYNLdLaGd688SXDtNN5SEa2HcvdOKCNNdalV3fGnM60aQkmN1DgZ0ERR/LumkjvD5xAAHaQdJh0v2eW9qDHO6OK5JoBfCuOz8Tnyp0MX2WjvaFtYowcukc3f/CVTmvJh6JQ+Teti70G/GGd7oBCbef8Od+FB4O8E7YHyRxn1vVnPxadJ52PotpCEjHlHjlEYntdLioUMY7zzYUFh40PtjUKfIH/Iyv+5mpCe+bCzeSfhwYjlVBAwenajEz61X1aDBcb1Q45eFZ14HdUaMH9IF1oCAnE3nHeEVCFnynUOV8felzLrhp6uxbnxKbjzBrQQIh+MjBOyXytoTwPb322CIO2HiTVrVOUG3IwiVHRhxm8h58jm75/tn9Y9jLaLY8gLL3t7BdCQdCtPeXPe3vkOJXIJyVTcshTtm8YsZJOup+CsEqXxJNG4XosuRlsUY5hWGdn70au+S1bxI7PcwRNv8P1xqRiexOFEP3UM9RE7nXsFF+WMspytBizEmJu/amtkC+LSmyv6vffYWcWq1nSRwT6r0g3wLMKaxteK9tLYWvq/RhP87044DCwhDr4Q8TXwmoZqWAi9W6EntmQ/oa8u6yRJJsjecTlsEzPVm2LsjFfgfw9nbAL/Myaf7hhW8p1lSu0cjWEIaR74OXbFF+pdSmnPpnicGhKs/tDJcbB5zN81UrLOPKFN7avV3Xmr/nS7JgcvSvIxSvhH2iB/P+exsOvsA6RDxG14fVDfUPzm/w+m1PtiSoSOWEF6UKYNQhwzobvKVpGi6z06xweoX5BIY5iRR4iN8O58d9m+G+JvvptR78I4wV7Nea24quEbuEDC0iKI7Yuf66+XV/FpazddMmd44dyHA2oRC7v8/p7mE/OC14A56hnGupoPGAxnIvkcBjWz9v1Valfriby6oCyiyBp0lf3KEmPFHHyR0Ajl+UOFxq3skkEUvMIlGfV+2Fs7WPBTv4EU4+cnp4YPESwonR0S9KL3PpB7vHE42qPpr69CqrWDOUC17yKqQheDqd2vC81Gao6Fo775dGBZSQe1oeuQNtyQmvjKt4N66EC3jntR30/uAcLuRnh87XcuNFHD9oO/ENukoxzfHyvCx8lZOoWOTra53iR5e0Qs6GnrU8tks2f1H6auibea+fz++vYRHo3H5/9YFYsB9D7Lp+Qd23kI7svX7pdfvJVw0kVi75HJhqfJO0Fj3OJKWBiedvs0/WGTXBvDInXEzBYidTpe7EbcI7hbRCPvoIIUj6uCVJQaIbw/lPx/lJSmNHJYTH/VnxCjKSjtGG1JiiBcW7wy/qZQeQlSLgvpdMV0NQiG+UwXWDc+MIlDxx27Hplhee37BkRLCBsZ4RnaBMuRdk6j/YvzZGZirJuqZvvXL3w6zmcufJEKXvpx8gW7Fu6k9bKqldqpfihP7SDJU8Nk8nGbhx8ECEMUGwrXOdurVEZz5LIp2PaYFiL7mK8qc/YKYkg7KSkN+kzZ/6UUy2Rn6v+Ic+SX1Ek/7iCu158MGr/mUQ0ZMSC8XtTLpIC5QMD87ki4Adtu/Lp1oaauFpakbwaGJ0eoKhbscyrQ9sHHh2NEtet5Dkk+jJ9Fy7tTSUSgiJilslw5yeFq28mm9rj6S0ddvZRs9EhHWKqJh91tS1Yib6KhqdlxBPj3YmNmDTp58uS74mWW1w1eROTUBITIg8Taa0u2+8+hRMrxxPcnGXDjFwJnK34Y5BMrvd6TF1uI7w35ksU/LGf+sLYKfF59jZWxrsI83eOd7Q88KRbD1YKaBpOsDn1CG25XxsC8h2Quox+n7lXCtXz/bXJ+mkXs0dF8pfe0WOewt7c1zC8eULlGtDzEasEkM9X4t9/XlTU0QLNe11+AOYSnpzWQnUssQW67Lfm00GfIu1XPoY4p8UR294lG+zYMfjpbxoBY/QyOcjQlPg77aFkHIpwbKjLgUAvyc6tZKPhwxhyQe+djr+rBLtfNvbp121TVDkfF0GuprX/Fyz1chZqGRXEG+zrmFKHV+1QUxcMyCs0VWifrLKqFhpFuuuzMRy1ytVzSb/DpHN9I7Qr3N2bG4govHMuPYg/zGSTcWak3kcTNuub7WcbD0fHBHqBaz8RSLg1Sb/cNnvl1aUe/bURftUvPDcEyJidZhT9CEg1cYxpnEhoqzEVGiD5boPsG9fgkNjX21IUAbY2ZM0RsB69+NM5B+xNXX9zuRMTg14LJtu/wXC1cPDU8jrF58IVrlVuQXYyvf5YfRULfg/7c1eRq5QyMIewiYIZwYHtxM+JCNrbXWS0jmX7qpHefztVsLKKyOYOaSrU2/4MHHBzp07PZ5ToD9ZlEP+vjhSRW5aDT3w+wkQxWShWLcvYXoF+Yi4grT3SNB+yAD/3NgrJkvaJpF9Ecq7zIaMOrtb4mHo49Sl511B+T5vj0pA+dIyCoU7hK5KmYM1a1fY98Nc5CYTrffu9XLycW4z8NWsgGyWz7L+eVe68qKde8EDKPpDslaQl/B7kqik7OutwPOAkW5J+GRVka9MQu5IT/tV/hWEmPVUQyI/en5cIcTq583HISCClBlmwgyc56sJ/smpEo9+kzakTvEikGVOvJZkQ/ufb/zTZNbfLPDGWoiJiMIBpmcaoI0X7P+25stm+nORpbLDD6zRHGC+rOomAHCihRHKMtXC7uKHm3jV7w8Uly2Oa8bVRHYpvywZccF7y0Rym6IsKvwAh8CHsrsxs8f1hW5A1FnoB8w1iwqB4B/0nRpEQBIPG6vQVhrkZeru0rf7PNqe7lGY+fGxwINPsQIKTbVN2m9od8bMT25GNenwFBfa8GeOf8reURhQhuLwcUQkVVBQbhcpfYl5zicBlwLuov5vUDdo0gVsFjVADM4mLIHFyQQeT2wGBxvJq09JtMlI5KadihX2vHh8BxXMnZiBuslNDuvesoJbk/tRL30zK66+3V3+TL9OTBxqHcvvadusNhMYNeVIyNt8rhludeq6EpC8NufZKcknNDnk1uTN6z1wM7CtU0eTkJnNjnMbzsPbHIomarlyTikt7nMtypcX4Re8hVneWMWSml6B1F38Na1gldjZ868DUGuBNZbnM7A+fHkhXIkDJ5u8WZ1C6oSXTeew3yNimJSWvPuOGQnx+2+H9AMD2+tkLhzvvuRz4tz7L5hs/O0iT+IEUuxth3o68NjSSLbjAiTQyaQVigrt1KFPiheqZp6IQ4Sw6ObsyTZI07Yk4wqgcEEzfkcTveRJknig5kO5iVtwlehq4aTm0MeBLb9d2gwh+Mvz08gu6Gy87t6VF8bMO9UFvuvg43NQ8ZAOW+nbw5eMwA7zJkmLP/6TKiouh1fHwD3dsVZEV1oaG2FlQrVeVQIQWTBo8WgZYdHU85psQ6ZgkNMNF8n2m4RDoKWmit50cGCjVF6k1lVbJeCVyvjNT/BEKYxmNUkuN8MzkNQnZQEn7qUW1e1Icdj6RDiAo5m3js41X7TC5nNEsPw6w+4aI6OnnpoF4xVeYfUqRynt8RasRgXmkzodPcDMzNSwahay6TDy/uGYHJWKzaDWOBM4nomk33sSlWYEb6Lzp0ipB21jfduLm/6NWEuTJJPU15eOuacRan0sNs2ix5on7KgvoYjjd5r3L7GCp3xtbzHFUsdeC9wz2kywAYlcRmoL7Lrve9IUPA2kGuBWVmbWJoAlmbmQeYUB5/zB8zk7FA7mKKVzD1CrHBxmjQ+tIisjmxmzTX/Y6W2UsUj4cXWVQJQGTd/IHrCbguOzMIfDxbb5b78VVv/ODE9iHX76n5orr+aNJAD2FftDt6Bm6ITVtcH4e2QRd8wv0y1qvH45KQbzRbGjJPKw5HB4kTYNnDeNs19qzxzGH1/Gys7y2a7Ucf8FU3GXSf4e5bcgMIc21T7pH5kkHIYJgKfep3HG+M6bvHMi9QsWCreilRE4Fe60c+SRwYraT03Mmuf5lUaOWxfFIKE8nsge6Kq34CwQI+BdYCfc6Y4A+tmWr1ZbLA4bq2bv0R9kNkHQGNuf29k6yZRp+SAcTmzbhqPX5Ba0V7bH2n3peSagvyV5WGb7t9k1h0DGLBKCF5kHlZTj8aCvZipj6D99mQBTe43fwNLdRFiItdDwxXGKNxkTSoY22120keXiA2faIRnZSnOFoft2ieUb7ZehoDaDAD5GbwOfoabubZJNRJqaTS2gcTi/nMC6TQe8KO03ZBk+brI7bCTqjnyKIF4aHfc/sIwdgmPNFgCRqiNCmwuw3d2WdSOZALO+k/TPUpV7si81r2UYuVpEtHCfcDghM9E/lQVTaGbvHWCTmIO12aX4J3DdSAouA0zKnGt9kCnv6+saAYIZlgJIY3S9zlgxT0ciy/LvihlgowWKLKDWKXrr2DkWulWje/UxfKwDgGxrBq/7OkJ6A8q5Yt22ZuQpm2Y047zgBVOn/9MM0FWmU7zJg+JiJCvCRUHoxwNy55oYz1mQ+ON4Lmx8v/HMThb45JqRz6c6xCkQekrdl2hfjnkabZp9cwVic+SJQKsVYLT61l2nVME/N0T2Dtmkvy5mGBGS31WDm4+cHOxc0MQ80ivPtuKnPwmNxObK5H8l3ty7GMX4a5xEk1fcvI/fDEofBkqkEv6+I/CuVlJQjnUcQDi4w6h6L9Bgv4Wc9zeu7cp24YSbyUIqer5QTmhSIyoot3KSrcJ3oexNcOhcr9RJmIUAoVFjMM8d/nWWJjA3amyb3InWk+ksHTXuOp9RGmcqQV1XuIIdpiZaZWBO25oXRTjlSKCdNqfT00RSL21XgMv5hEB/PYrg2+dUjOPZ8NT15eqIZ1LurANWe/qi92fYeCR8OWrWDgl6bebGv8DUrUmJiQpmOq6jXIQtf/2/m1XC/eO/z0Wu8lrbS61yp+3SiVC4HqHFIllzCDCs0W6KS8HVVw5t1GTae+oK6pfiz+QhM6YvGM6wXIAodrdEXnDqRb1qtTEULBgpaFhTgn4P6fVtSxYysmKNh00dP1vXcfnfVNHxHD7O9ZI0k4sJUieU6YtmFja6So/qUiowrOHEOx4NUiVdZELrJNb4uC5WorWaV1qcG+v4GAaJ/cNWjq0ScOaNlV74XqYaJDrHjkj6QYHfGg1HXFX5WIcNLdwafKAZoaur+ZbJczWcHDJqn9/YhVsLvhlAxTDNqBmth+b3wP7HUU5OQvIsNC6XmoDe5ppwDhszsMCK/Q0ikrJvL5wRSZoHFC06mhFejRjxLQJA+2e8pEj/bdH+nZIe26UmoykN1WY0gC2Pf0FVugo9ucjwTukxFeBIy8m9aFpsIJzyQ6qbaotZxRWXUrkA+l5GCKT6+Qrafhs+82lKJrUPqXBF+4/Q383D36iU7/0oZUUzAxi3SotMbY1NgRet+MIa5WCyz0o5TPzhlVvZf7BeMDQI5ZM/se6Yyf/qJsYty2bC1Hq5oWh1a6VsaG/u7Y3R8HXTFqETajAoQrBE+j7P2EHDC42I05cbc99OQbvZXMKDtumeLBrzJO6frwJbhlHdsDXu5OzKwGyzCaetPHNnCcnWsPouUFelk8AYR2QGXoa0HJPb3PTHYkWQ0HHG970wdFF34QCKJJrh5hpq72JtkfVvvgGVW6Q4HZxlKPtbmgETpR+rL6s8bnX5skQ0r5gR3SlNPQ70bhnPtVduJ7j58BLsQsGmZHJsVh6OW1JgcKFLFAq5EXnkWeA+7EKQ8q66AKsIWgvgCMTtZ5QphDJCg5LF+EjuRwD4aviOBhig3a0bGJaMo7SsoYFj48oGizwHWTC6HW/JOBYWoLNLnh36b8Hr2c8uH6C5l9e09+n4dk9MG15rFJIRaiYou8EkAgNPUM5/2QArXfgOg8Qkng4leYysM3anT4mpC2fGwT+V+99APAWXn+HRJTOkxzpsb417iQWD8x+uIPe9kPAO3Wb/l+hmUP2k58HFujUFigRKmCpu2J7Vh3+Ij3zl3kkIZs6Xss2BVTfNbBONHxRv+oJ937RDnefAIDZqvs69TAvW3Iy5xGNHu0fRPxcLW3U8oGSBy9l4/znVI5yScnXKDUzdtoZb3562/jFSJaPoGShIp2OeUeWUYAgszcLpiLHTq+1zT27qM6UkbXF1/KTylxgxYqoX5ICpKhEnYNxbdR5nIvp6/1KECSqW+vQwYfVdCfjRSs9/P3K+HqnQWb+ppy0TEtek43MTeBjiCHZ+C/vZ3TStSpZib74Auy5suJELRZR9SJ5um30fT3Q8rfFtAcKFmqMkAQeY24ZQ04s7TSTYT/tNeaOpocGfRrDnZjMZfNsFe+/Y4YNPEOWetqVkAFuvDsq+zqKa2X8m/frVxOT/6YNsgQkbOSzU6G9ZhvDuYg//uKleooc/zmkncBD9q25q5Wtl2kcyIsVxh7EYFeAEHu9pvKJ2bIxKJD5TtHEQukKHY2nJvw5nzK5vQxzewIfc3IjkJGLVKEVQgFO9onTTO6MKpcYg6vgexVXMrLRwpxTWBvzwHBdyqNiFjl4NCd7Sj80dr5x/Gxhf03ZKhjVuqmUggnl1B4Ig2O51vwwo+C44zXt28Tg1Uoa1ZbGj629d7YJOy2pbXSQ28ccYeHa+v1TvpogFsp53TJiVbiUiWFiTv8nde09g4NNVtTM2uqKvXpH6oEAR8RnYPMwV9+NIrGRXuYjJl5ac+fP3Vg1FjuVx1mtGX81acil06l8oxmPKF2gISuO4SZGTIzHJzp2z+aUNodE7XMArm7X6DtNwfZveoufGxMPAZ7wNQsd4jK4mVbWaLqmjRL6l1RrMWq9p9tBnN3au+4obk8irEtWH1shiJNNqsxSWi6lhMWaHmF2vCfeo0Md1Qqm1Cmb6OYuent0ukoH9cWLIuq0G4mc+0F9Jj7FMOfpc/js16BPFd7k5nNtWMhiqICe1MgZUBRT9LIDsSeDm1m8by+CSwClbdTfE3/4Iou1KaY8q5Vfu9V0BqaRJrV5LzCujMUAAQPMwsygDA3TIDbHvH6eABaERCAlPY1tIIZg7LEvZZFc3wonMW9Luuw0v9jKKxsqBrfYaUyt1hBwuf782Qb45voGZ17uIfQkRY2syNv546thBsuahuMsQuzktyp90gHswSZFpQgjL82Tgnmr3AyuKXWlO1Zb5FiHVmsjCPGm5ou9y7I2z1KSG8BBafteo0wE4zC6ZVIlu9KTJ0Cts23JDa2qRL7YB0Rxy5k9ktZGcFr6tfNt8U3o7vMiZpsyUbov3ONhQyXsFCz6TIqT89apgFU8DF0OC8lY/p2cClSPZS17bQStrJYmeper17y7qo6KIAHtx1bk3xNJQ2zzw7RrHXJ6tZmr/eYISrrtQAc5soO+yn7LQYqOhf0PFfBRX5sLdu5a+M97iPc1JV8ryrz3ZIB8xKDf17ZZpF5dTc7S2+WGEX2DZLPc8XZZhxDcfrT1e3+9sFsNLxBoc7LAPOnDhwOCDeEr7mZ8A+sWP32ABWAAPU92/ZD5KgAmtsjVLHQX8fdvwoyUTn1o0BM3/dgU5hdgKbhj1gP5ylq2Rwn8Cb1PYsQqoTTGaaxfiQwBgrPgwSBJlt7xVbDOfjKN4xFsAZjNX66UA8LU8sqjvZvyA18ExNmuElawgBpVTqpxbgzRYF1qQDK1S7NsS4gzcSc73pQQgBCIOuXSYR1sEXDbg7NYTo/2wZcnqUjDJZ6DAzkoflq4neL6XZbs5q3X6hSeRNeXbrmNGF9iVtcwYb40rlewr3TbrsY4K5XIVhMalglMvq4tFFfk2E423ATVl/oHswTmQv/Nc76f5PGHoKrTqYHR0Ur/5oW81QrxwDQpoLYl/dMTO/5fu5hfKehU5z45/4AbwPvqZSChqgoW4hkmDWao7VgmjIpiVfciIvDhOy/zL9B3v2V5zbNoOZb18yOZq01cZfyLbo5IazqTAiJ4qLu3STs+TVxwOqVWvPYxhEVCRgVx+kYgsRYwygiscoz+G5OahUsVrYIFqUL6wLOMdJ9o6KBdRB5NKilFUAlugTHNbbkouImHGYEDvipSjtVPYVEWjwUZCCnK0Uysz4NdZArWY3jF4e6BuLC/k9kZRup4QbqS5iU3TN/zsRjmiLjVKF2fCIX6XkF/bAO7qN9ujxHU4GdrRrAVLNkt+8s/X2VnSZv/32VoHik/g8SqCvqA7JcM08A8t+6tr0UG7clawx4aQc5LOPoTvChcZUc6wd6jp3CPrL7ej69ur6sgEQMNg44XDikG3SW8iUX46AwkqgV1jnSPilofAELAPKZg17XUYXKpMAHNKpVYgorj3U2/NHjnWZagePdW32FlfzubNDH9sDKG43Nzr3P3TzseGZ5ZZu/6K5NwpnIWdf7k5DrXPppJ8EksLCunPb/Jn7ShpAel7rPSOPci5+oBiGvxvJo97QVJ42ApTqthgUOMKUVN79LLp2EProLMAXJTsRonqYCLhOShGAkGuk1RwbJcuuW/ij7bBkaVaZxKvwF7Eg/AN1GztDxQBHuEK+69tS3QYia7o4ZtkJ/fLZp8IXppq/z0/QgeLDt0AE/0NebOWjFE0Z53ZlUSU4w2Gt1XUDDQsRTWr92mGoaKy0w5DiSnMQqTECSqPzofg63x3Tzjsv8253SsdEbiwn3yZ46WMX+VdtyL87sHSVXy/3h7T5sK1WBwQOnQ0hZ8arcblL19xrnbJ0mu01C3uXanGA8pmFvRibvZLYX0xsRODp7MMmQYt8ZuKnLipmBapruXWjh9hg55VnaYGHf5S/y1/8iiWEOu5BBhiGoaMlvwvZzId3C6Ot7sDzdTQ3OGHG1p2QkImyGOicupkKbgoEhriDeJ1A0Aw3TmzcjsX8IZ8PPnLbA2VjlkiHNVBoZ5m0VCJ1hSUctFY07gzf1Hd+Gm+AxOONCxQ26SSCq0t9DA8A2Znwp2jV39kjbyQpzxy0pjenfJ8fKG7K4BK2/SWqJsqF5G93wE+q9WPhATp6c1vj6dBQritC9f+Ov4ZfgGEw+m0dMk7piFbDeKyTz60itPZ1ydOQGo9TtoE7shUc646J5ngGRosQy7nD54PqzwxYHKaScyDu1uEsHt80LmFvkuLEO3DHmv5+YIerIyHKMFoNmWGQTwrVk/w2uUCOqVoiyiQ8SG1+jsUwtHBw3uETI2QsJ0psQ5mWIpfpZ/WGEsUxYGc4P3/KpemU8LvKkzokREw0Lksu+NdmdDRNLIrGw4s1q2uIGRAAEVBwqkNh2YK+4FR28FK475+/uVxkpTakmwMLDzDKdsvCQeC3df+FniMVJr5B5SOaty0B7UYDSehxiDa0keV2IY+OmP430UsF9eGPiIaUrWKyEG7FmqHtaTM3hbzMcLbjM6MlTtiTmbanri2rfXT87vkGxU7XcHKr9aZRytHkS0U4eaKwPlIyXfZqyKsQ35Rcy8/Mt9B9+qQs8hg+XCUnK3G/EidaoABICi993jAKqLIFDziw8S7uuJYGyroy0VL0FRN3hyT1POWB6FS4KVyKuhvg+CyLgKVve9odsZgm3cZceeC0P9VS9CWVSKYSH1nttR8HgwPXYvGU8mC7ob0KKl5+0phob0ZvzU1X6ZUVCdKTl3Qxf1Khu/GBDxSfssff98X01wmuq4cf2v/+V+61lTEd1AVFARpJoqjhqWMb7Ht9rzqWJRTQJTTOMUd4nsjv5G/Ry6FTFaoHqMOygs7fwoyxNzP1b3eXrfEoBsB7x58+k/R2AXmVNeJrBjCegWPeg0S0pbjYFC987xTuCQatW5PmuV8gACIA1kyrCrVbv4maM7u9mWz1bUr/9GsHhlEvyNJPN1x0X8+yIuU2EEarnluswpHLqHjeInylRBTLt+9XbnZsJBpCUEdLOAvodSZp7cLEKnE7WdlFVuYyix+x10B/3p2BeHdD7s2sygyT051P2+ZSFeHhs+qnU2URyrAaUZ5P23F1EyRTTuZXnMLZktCCz3tjlq1MJrBNrTM+Uka/t98bMmuAiaWoz+kYyKe87owGVR5PNo4lVDu4sncmjqp/8neERVhuKGhrS04wISG8bOMTSZ7AXEZbB9xXV/iekn0f383IPKMeZZJv5YPl5fYaqbcqfo+iuS+ssYzvA4HIrtibbuuG8c7fTjNlaCVD7BcHkUJ7qsrxAw0zXgxd1p3sUWPhZxl9J/a1SOZOg8imAnPFIQVDrtsGTTkt46sLqQdZN2mYKNqYVlQpLmQDB2g7a46OkMNHTBmnkMy5+6aXD17c0xYa3D9ZdcJbtKVcW2iR37Aon4/jhtd/K1Yd3zTuIkJHDAabQCUyIP09U5zSc2/KMT9mqSScjO/hCeqAA30RG8wUoLBWqhK4EYoLPvSlkmnI23nEh3r9RgNX9IBfHuvcMfHhLZVeE7TexUdBMsTTunf2YddJtx2EjkYI2C5t+P7g519iugjf5EJmCmPe+0RVGiWbxf4+L9Pl3gvKrP9x3C33h1M8HKMkcyjZ/fYzogcAbzdZUJqEBr+qvkLrNL5b5l3J8MEfFYW4LsHFhfJucOIxvIMWDsZib4euSrqPq2G7yzEIKQa9yoTD4EvrcNjsgigsoKNKuA7n7EFM8OvF7P2EYrwr7nW5vtx71ZebwQO3oi0V07T3ze3d1qzXecoE+YRKsL4dJIqX3I8ai0qyPdYDB3ed8Sfl877hSP+FxWB2wJ3CtC9yDVMS6zkJ53g4yyG08ioYOMptHVlKvWsLvEnXkljKbotYKtH4waCyr9iD33HZT1QFB1WsGLke0ubgVUYIfrW0RWEjJhDw5Io9AB8Vb6QC1vva5C9CmQKyC3ZeXiQIPx/r8ZRI9B815ZHjwD8l1qdvMl8hAXlAgYVwOCSIFYAjAptuTgVt76aWDimhXthSJUy6kpoj6BqeeKaedRSWxG4FM5cG1bY33udD8qoAV82n2xr2pzcYvErF7c8Aw3OIE7f5fwFJj/AqGIzlyv4T6XpwB6VeM8TxdMTjQkWnHsPL+NnZiIQbALk0mSXG14H1ajUTwVCCLiBMVzE/k5NNdTxE+2QY4CZLDPrMt4UaxRD37rfChIF1HrjhA/2/8M3vv5moybJ5rHQQRsGAMAoO9KTdrRVGYrEpmiS3TpWbHaQ3cYaMH0lKPb1MoFKhzycy4vDRN9Bhd9ezgXDNsDKbv7znAA0Q39S1lthm7KnirGo7s525C+QVGmB9gRp6kfJy7F61WURHTyVFiNyc4J2VXrlPVM2ZxPs9YsgmqH1Y6SFJoUvjJ+hUE9o8W+YeNnw8zDMPOXuBB88P53sYVj99DcwoTz1uzn6LlssLjJE2UQD5QB6WfIAuuwpRUefxlsAtMwAG4aRMLX/vfy5w2xD7lS6LR8j3b4d26vh15vabZv5pDtxmv92mnxGfXq47yh2jMu8ym0IwNXVxAIj8xnuKQO/6UVih04W9Rtv7UM90Ud8btBLTDNAbJISZ+ZsF17s27XghNRWycTdkDWCBTapmY7UhECT8XMXn/LqB1Hw3KY1dZZ/oRxnBU8SSOYP3gDXbDYN0Segbw3q6xJZvusYirzLEwqDt92+8AveMpjFqvZBD8x7Wihjn/siyIp+SuznOUOWm3P0dJ4f/plFO+0+yRNLIrDblAFuqPkWkd25eSxc3HtJ0ftYCHs8POAgSEXS0ev2c3/e870rRSjTRTidDm/T6tLmh/bizhd05P2uKjsctUtCoDCuqJStc1NHYJOU5NkXiyFKLOYCwVymj1q/BbnGWAze24J7tKTooVrtyzj2KOafih1RhR6iOhmEKvxAfOHsEUchQB3eAO7W96RgeaMezl7dUtcnVJ9/11LZQsTmdcrDazGgIu1L5jcuou0CWw0qIGxibqIHl7xKmssLheKi4jI/ReR7t3hgULFIKv7FtbSBhoHRktASROvGLUzjj6EozjAoa4no2tXnLU0X7Qr2XROGgpomuJTXC1rLDED5QKblXHy5KSWv7kRNh+0DF6YlNc9BqG/yRrRxXFPtTrave5hBJLvN3Bvu4LaqFH2Ev1aevLtpOV7yBh0Xcdw90ksNAE5YCNXXqjqG2Vz1TUd/4J32uzrEwS38PMJ0ybOutlaeLMILL56Hy75WsJLBtWgVefqckS/MKS9OXCoeWO9dqBLTgd96uYzwIiV+wbGUqK3FnbsPQfHgRFVcTVqG7WdOZ/wrLPnBDJcHX6bAAqfUeB4cWdBW7dLKYyJqUY1DNrDCilNk+pm6uPdnRsNc2rKJMHYiRw/yS5CU6ydKEI48to7ugzeZFdei34sDuevb/atv/hfYFxDGTigISe4PvyQWmxxC97I+U8e3BYVGhJEls+CPHZT360CIkdXwd6kPeJuXW8KUJQwx6wjN2SWxjVkY2cqd7J/EV4HV6Zwa+IfsvLdBcE8oJ0tqLN0nwKcQGvfpFjieHORyxAZHWyKrxVtRPnAZaHuV25wijzXnbt9AlvHQQF0o/ZT2IOHRd7sEdP1po8pS752R++T6h/NE93XRYMFN+LCG+WBgYz9juEclekaFTNjpYfiepMLdof6EFOvYmfKWqC5IRlCRDFbGqgPIrNWPDM0+/AbHqgsUdch3KjNEoqYyfeFgHObPwoZhOtK8eLA/FwcLPR84QAbwzYRBcMZ/oec0RaYpgkPQYmO37NRGbosmjaMRVApHPWeGDBFcJbetgkGBj+eaVat/s67Z/LoewrWLIPnH3TCn7oZzfFwXH94iqCVx8ry/u/QskPJ73Z/++PvXy5lR+CW5dzlRfdofmLTUZkX3Y2GqApZTJCpRYxGKpQ4ROMNUw/L+oLS/3/fPxC6FVizpPwJg6bB1loqk4apcMxyqGEEZg3mdHMNczMGyEgByvXFVOhZXIlYk8cJpMXcPqy02StC0dY9kVrKL9JKPXyx3RRItpDBv1zfSFencsKw77/ldNGGSdi+1UokEeVr2QiUDcIm2OrvrgvyA7Adi8XqWdq7odA+erR8fn0/RSQAFeJ+9C1kqHnwZ73ypBOhOEElKdXwsaGJ2DWaXhcig+ISZ4EQiThb74gWpNx0N0BptPT8OyBtc9t1WwX12zy9WMra8mAGNoxwXsXoN+8mH4Uv9Co2HZ12swpvsWy281h72ic6UobQ20wIKMZpBHOBzgwwCBMEc0cadfZ6xGajSKJ/hbyeWzbNugr6uhIH4pLpVLwB7j/xP8f45RwSdCeEfucUFS+wNxODOMeKlG74fvA2wpqiIwfFiAkPCv2om2jdEou2Dz8588gOPQIIc3KRTNvneXHoo0zsrnkDlJ4qNW/nEe+cjL0XYGfdL7AwQRkDoZ6uPQOu0Q1sfxk/eU3bnw6K+C3zyGKlLqK9zYo4kN0z8+jgyAhDazNYgzQVyh96lGaz0MlDbyX+ku1r4LkMUwJmBlJE/mg6UN9WkP5IlKb3fuA+GaJd0ENb0JgMNZAEQgX7MDy2xz/9JtLuv/l02OFf0CvkOKrAAEcHR8uSXmoRMVPYxtfKjiiGnqt4bprGdsY6/nnVw3imFvc9Y7zaNyCk98AhQagTJyIbZOBmVRsRKVvZNIpFXN5MgnOd76vWT1Ub0svazB0YoNU4Im/ynXyPOPQk9jeEe391HWbed7tMJIHS6tiOH28NtnW4Lqp6ziOFG4b55TQKqXGPO58NnOmaXswwL1LrqfhuNnfyl3GVWZRY/LHY8QyIxpfGDUFpNQlt8jZQodIA4jxX7JNQPyqW28w+pVWyJa2hKOW5pJtTEOZYNpglrHPlrifGmHyziV2c3HdmWj5FvBsqDUjSXFRUkPlN3xvJhPO8CGH3OGxGJE0wc72JNomdKMLXBR4uyF4bl7UKbMXLesRW/hJkpaHVJWa+6w4C7sVnpsH4KwgiqvrBFQKteYMUbgTZW25bmF1h2sHWIUI9Ecytosw+2SCXcKbEGAWZGx9ZxUycyRZnsLRs0v3tyJHrayrbKmvfFBLGivJcHQXofhYlMlDCTkPXnuQzSRT5m82xyO2scLbCm6WJxKYnTdky/bBZFGkTJj33V2DkgjDFultoEKT1UPPZRYgvp8ts+IVbQhSk8XDNX7s6p/vnTnL8OU+KN1+CuMHizZlE6lV5USFzu6wW2LGlmZ5phajcKT5XbJkSWura+7k0iU4MP/5ChGBfmU42oHObwWnzC+CtwV+7IO1mRAmETiNUyYDhrbLkt7+VYwf1xQFZOgGdXBOdsxzA6xbJk8O4avWSkLQe995ekj7/cPYPcUHQ1PJh/HggviTIlJr/lvL/rT6FzPQcs93uCxDHfHYYqurawW8rrqmtWP3qWAAqq8WrbXUfPfSWvARvoz9j2voEDLPDgJvobNRdGXo+/1c6GV2oZQtkdn1T4qXzh+xsO+udYOuP3OmhkpPqEG1MoxX9/6ufNevHDmbm+mGJm5drukaNW1yfak+vBsCXmuNXN3/dODr01cZ8aGw+uC+C9OtWqhr06WuLJYd60uPnzZzLxv5TMIi95X8w+6WV9b5KD473fZtjeP98mjoud5vhOGwOeobQHgwvpgU+NOBRUmUojTVkNCWTejjhzq6ZV+qMk9WIdu41VHYhyalrLAtKSZiQJb1DbHKq5Acq/M/n2QJ3y33KEKArPqHTnClCCPXQlRB+KNFjYncwIYmgtxqD9SrVW8pzcD9MnnSCo38HANjf2Z17aKF0bsXPAjaiNXVAdGEk5norBVO7507OaM66Kn8Nuvf4th8iUsmCR97YTdxU+qkammg/11uI51C0IAdtob42AzeDty+h8z58EUJNGDXglk7Szlm25Anh1LSIdUzcHN5VlTNSHkkEwUW0HXrm/FYrb5g9pAGIXAWeIHLi1+rLkrdYCeq025R1aEw3zsAiebQ5GY0BEjAh6FX2pQtVKgT/FiWBK9yJAwKuWx/nlXdbI1SyzleDeKFHCjEzWlmiSXxVIUuxSt17eyAqAvHhJkVWpIcdldI3ZEiLtXtHL9n7mDoRPK0GmUbCvrY2dEjbatKT4jVbZ8R68IUn9QI70psl3z6XVTtNiH1OtxZkg4zn7foAecy/PBMy0T51x97xwflHUq7sVK3Rr/GBfYWOq4kSJP3fakySQ2Mctfcnh1OCJES5Qw1NqLzYXuHFkT7kcx8A+HkD0DXROJzOVHtV6dshy7vl17u2wbYaw4dsCQSzKL3B7Sa1cOCwMQ76Xh9JwDTv3s5u6fW95LAX3vgEwW3kjJMo0qtz3YWTnpoO/WOfDnY3moe5ypgVxpDagS1stt2qLxDM/KWL6w1/GWRo3yadiujSHesgRvzf69siPzXeVblNpym791TFvJaqQJOJOCuvhlXKuQAaLHL2A/DQdki+/BAA4xLC7eSAGtnmSUUAmLyBPRrqvSpZH14Kfg1cmN6WHE3K7RPH1m0GbqHTa2Y/aPAwK6FFw7thVimTEuyQfV8qXGN5bPyFX/EJ22nf29qIQtjcVUYeAsoKu1pVL7l3VdPk8lgbx+hOBg2YCNtI4znsR79TBZueuw9DEkTqhZZUs4pwCRacL+qjRXzqq+A5GC1MhFVHnqOZYjBgwCrES4F0O/bcEyh95Ob+cvwEF43Jq5PeW2WN0pz9Yty1gNvP6Ks7pIasHDQQcv+R3nDNE00mBeNRY6/dWY5GggNrkPN567zuvT9FvDFFaA+/cPbys2ANuhMIXymoXMotUMBlSOI8zwVnknhp3/oQPziXaycuxwWK5uDLg51dNPeLqyiAWFY7+tb6Dw3OlxPi/UWcIr9OAGA5ne0vsGXryC4KKrULX1FCbo1CQSPRCXFTCdNBv2kIjuO2EmNYs8zH0Zh5wmo4xnsSAipbyHo2xIkIbO3wOhRgoGghPvxAO6iKsobA6fZ0JGtSKjNXV6qptTof+I4ixXx5r6NDtkBAJptxYPuDeuJTCFhuUkioswxjq/o1uyUHf6eJHB3LEQgl/rRMXypuLT62YfX7i8kxPO+cuV+pakmFuVlUH6Oi0KzPf36Zk1rKT4I+j9k7ZrdaosE++TjSVqeoM7e3ZL6EDwsqvB15hNp1BcR34v4TyTs8p9Nl/fVeWVCCAmjRxXm4OhK7cprPyIUeVeBmTUAmNTgg6IxvqTDvgaY7QTfLgVY1Zx1GkXFWHq1cN3tyVpt3YXa25xtT647bGa9XeTqZ8W+W84LvcUVXBtah+rEJDVRgVoJZ68HujeGhwdQYgYwLy2VwIwbd8R7lFBCJGwlCBFASHVNj6Cf0jw2sF2NSjdm7SpKDVP++ze7kyBCp7ojp1L9KX7B741M2x5mc9VvVCX/DKoKwd8sdg25cuB4Xb9IJUmwGqbm7cfmyY+cNUaXSC2gM1zCrPxxzrSPzvwsZ0duPSEQiBkDNYwmPgiIOINeRDB07/H+mHQnr5H/+cU0gsLdhTObcS0ofJxf6kSnBvIqIFftazlM88/XMY7ep4Wa0qXMwfcpieV21OQhJ3ed3IL9ngf09v/YgcPTs6pu5cOiKt/4S77wzYlA+WkJcqw+rAXjOg9gELhAY8rK7fXMAGP1LraM2l5eB+E6V6iDk7Si3zl5HTvN3QSXk1Fw9lINm5PckigTvr0dRJtbzxckGGwH2b6/EObQDjxMxK75NE/ng23kLqduRhTSGfvqcudke11yzitje6BjVEX7th05PBUd9egytykjRTDx/FfsQn70xidNcOwNX4w2C8iAIJQroVksViNEm2NjoDa7EwPPingvKqx7fIB5HmY2FTvCXzXgqw4Eis4i2cLjPdbRLbaX9qMOgGFVIIDdnvMUxBCNN+XUhXKAWfMXr2Ld0FpkqtG5nW4g5zH98yynNrwWg5TJX5nxwNIXXRsEz0xPfP9gEygWCBHVfRXGxy3iHuu0G7yUGxq9AxPeqA+8DDjiNhrT+Sd75k/0f29/zlSjSfND2gOlNEuBHX9X6gfOy5fnFq4xTk4PGHC3fJpA78jBpe6AkUZwA5HNgKXrh7Apo9if2kQrTaP5Q+gvy+wNxsdO3RetiWtAVqoHingfTTPJTIYStxNMsEMXBxz7psUJKQt8DNe9fPX/otQMVk6FS2lGteqxoeJf3c32GWMc4avN5om+8326OY64IyFsqr+D9rS8np8IlfEus22bfOMZD/d/9V1O09bFC/zfPqOiD/NVSzW8AyX+JgFjc9ZWlx8IGAj1UrtYwUIs2H4gqiBj7/MUiGo20UEIDatz9V3yKnLMAP0mVI8r7eXJAFsdRPpV2At5SizlR2Gni5uTLDwRQD/el0AucQs821UnWE07rTkjhDBhVfrfm07nBEuGtRdCEk1hCTU4KUXRp5BTHzy4QVlgrWJJxdvo/wsNRGz9KlvQ/rAbi2INvI5nEz8UzMR2Me9pxALJC9nw1g0By6QQKdJfbCBLUp8W1yut7JAgGxPA9IDOrF37xeThYsSZYoVZZEkWnrpiaG0Oyn+UUkq3A3C7dgXtvoVPoFbGlXDB4+OA4WjTsAC6ZHnPcRE47JAvfJOfRj5luInqzFm7O8q3SBmqxQ+hBlR2Jvu7R+1A5UAIPzjlnpGK3aBrGJhdI6y9cJCnpbELhkWvxG8Ok2aTN0vO5JRPdFFXsqGk7bFnMJ7CNtlepfcJa7y/0ySpsgcBEfm0ZLhQsZDg4mZhdTlQEkWzKWjzzAFi9C7/sKUPpMZBeSu5Um/DN7QWxctWCPv0UHC+0fkA8j37BEggtgD+fL9O4AIaB3BUEc+HNK5OsPw2eu7VnnO8lXfjKevDSdzuKNKC5bnc5rJHfHJz/s2Id/UgnkXo6dvA4MRSRywg+tgwW7AFZTt3ahG56JoKMC1Lk1m4XPVTnV6Kem04daoIjsD28Uj8r8BgEvYl5mzkOT4ZT1scC9umjydNB+Nv9jJ3lwXVbSHNXZT7gvRXioiqK5dfYpBPMyU6YbqGi6AMord9acohSB8cMy/DzOkY9ZoiUF3qqGXD3Ivi02449bbMcCDrF4U86b3SsgYbdn3HqZzzzSFRXNH7brbW7CkkTcwrDyO8n9mUGXqko1gb/5hOnehV1mBxf4YkL5sdck8PPstsJg4cwAxC6MobJHySiPvXdMkL8GLajt4MaumLQFHd3CVBgMMOOG4+rv8UEkGYdoSk+xAS604C3EelDDzgCoFM8ul8SsdIcIQtzWzIFOnIUKIMCiOme8GeyygYnfsAViVHoCsI6VAkJAHJrLYy3wT5wSO+XOfjIunyzy+Kp90zw+4+TyhPVyBk7Ayd1FY7Nfekdq2020e94Dt2eM+IcLmXdcY0DdtE4ECEJvswJvLLRHNzDXOUw5mETBUDVJnmkbdKLWocrjIQapmj7qlbS5F+0ybwvDJPJc+D1Hp9W8QbD5XQUkyQ13deI1ntLo3RpKkO21why47AUdZaPJzl1ulm0i4kaeydfnrHAYbtbOf6xIuKUzDaHgciQad4rsXpwJOvaKqq+vKLV+DfGa9/HWLFaPdA4n9ecBGaQZ+OMwkLIpJHkRJGkRtPl0mSJUGn1pntPlcUTL9v02pKaNxLovTbBC3whj0f0Pb6+CgPbCetKHqHvUcjiQDPMsQbfPkz64LFTMu7LyNgvVkvwfCH/PPV8DoBfx4h7xzSwj9hU2BiYKsWq5Og1P7VgJlZ+aw8hVetnz79P/zBsCCHOpA9FQi5JpqFROX0/4v/LLralYdMYMXclScRdtL4h3n6UMQUb/17lNzACvRqAYaYqth13i+RPJugqwhn1NVmMYKMmtCT7q+Qfu9I4d5Z+TfDcgCHM3IXsLY1fZPS66Z3OzOlOo4X2L4rt06vU8UhjpLoFKrFmMpHuwqJrGOqTVH1TuIQtHyzZ2f+RxREERS9ME24XzUcEjC6u0mkXf2YQjo/IupvDAQMLjHw3ZG99QAyMNnJEFP+42mQOGWVvyqx9eyGdatfQHigKu5u36lio9p98jFdvO+AHgwRwIDnAHQw4rOPRvR1MSRMlajP+V9ASdpiUg+A5rSzEGdxVsfAsp+v6Wok9ZN7FJYdoR9VFKICCiXkWipnrk+ZRG3vSxE/Q/48dl/0gzLjpMLunLgiJix+9imcG1NREW5z9Wv5uzQRx8ggmJcqk1SxgJqEWs/VQoD4R9jTWrH52LD6uh8z+d6RZeUBnIPSaxDFILMSBXfxryUuNIsE+GWaXqdiF38PTDinZOWXMnX6rb62qIT8BWqKIytpCwfG+kXInWsNCIljjVdIigVG/OURkHhjdlpuLvDdmjILQzahyaLrze9plk1vLxcxvcK7bGOI2tzgy9QjIp9Cr7aZCGC5ByY8KoSPzpJqf2/RkAiKl6NbWz99w43pX+/SSHjEt+DPBAktjiZ7hhOpVJEj1LV03rXdb8JBKZ9HgAWy/ZZtNTTSGQmk07EmbONSUW1L6AIzhbVRHBEZQc9Zt4pxzFhSDBjhbM2KxdRLPQHFi/tOvQrp+orjPLMGznKr/zk4B4tOqwN1wRgU9/ctOxaeJDbgZLLiC513BFjNj9O/28n70tHzON54RRUnvZzOQ1lkbQC2xZxoVHavRTRZd4jsLu7cSuNpeuoUM5cQStTeFzfgnwLOgChffBjPBJOy0Rkt9Mzp4myblqCO/LYXmVx1X7DgkCpFe2+wVRKAAXIUhNKl6CzWHGeqblb43gN0HB9BSi76nc7hdCDtjpZSR7WxJhJBOt97CRjwYM02BdTlVZyYTKv3yo0OI226WqDl6zrA/gNb2i3f1jS09380xpogVcc0rukTApTH7V4u5e5ZE9vab2IABtyV3MuBprzAB7yxpaEnx1xhTxFHwYPG3Tixj1SXs0CnBsg4Lrx8KrWAUtJJ79/QtVY9Vl1VA0SitkNKtKLobe+Nw1NYTBvaNcWWqDSgCWvA1dJGb3a4RFC9RynSt8dqFiX0H8f0vZ/58g5TlqcjLiqd+Ok/2XedHe0HhJzOAJXknCRGzW1yWXYzSmW5+ItloWJuV0kzA+Fr7eYQ6qP2BfB4dUaSSrdb0i080z0Mwk3JOcRp4khLy3wjwDwMwG/dDG4lQyqQsNOUP+zKCrBj14LWZ2v3cSfWu3Fo5WKLjC3KBwjdFQl9PxH2Z4FgL4lYGkBpE7girKmEFOxnNokZrjsHCxHPjZiQlCdaSuMyK1RxVqXmt2RVFzQUilUfsA4NlLKyP/i8FIRbWu93GSLbgNyMh7SQ6OsWyIfMLA7HXsOJI5hvF5sWJHzv8Wt+AgBzheJt+BqWG5exXGGL3R40hqd1TSkNtliUkU6FZ1cLid/qGaANZ8aWpHTGqgUH6ajA8rQ6Wl9tnOcdUG0OLxK6GXVNVZOqF00g1oG0UbowhQaXTJc45hFp2LJgPhK8GjlYo1g2NUMXfXEAkvBRAKEFD0KWJ9Mc4U9tg1xeCVloTJebL9iUbi4nXYzBGcOmPwJaQgKc6NyC+Z0WAlpj3qx15QJDOzYypU9FEgGjm3Hwe1W0HJuy6zYzbwZNQOJB9Kz22rBoXWRtmC3hl3+mw+31XgH7+HBOFOuHYcCKkfQBS12/jCeNnPy7CT54hqWDwlc2Pkbjs9obndOsASxPNq15Jgt7fUWbKTV2KFm/rKnzxk+AAOOeAH6vvD6irhyDVf7K88fLbVZFlFK1/TucuiA/Y2wPX0dFVRNXWDO7typKywuL+xvBeRw/UmkbwCAc7m7/GV73M+2IJdq9zbtpiEv2Yp5ZJwWAXMXhtsNP3LKwkGE4dHe22S/0S+WTY9FlImaaFcmg4gZsbZ+gDcHJN7HGRmHO05ZnoptK493d6NJ/pcV7Eai362fjBF9Og/7luXgnlFQBn34NRqcUgLGoHGcIC3O6qOtuder5h9oX3AvM+KrCWoK6BlfiqFG2387bX/mBIGrkyz0Ga3X9gin2GhWM8nC6XMwwzCzczLC376I3MlL1xJ08MjZjYC6V2ep0YSKBDj0Zx8kytvfBXVpf2Xc2XjNcV08ghyCkjs6Iu/S5HRfPzC/7JIpJTH00Y8XOktAQ1UauqgPwO4lj5Hvy9H0NGrowM1yuooQoQerESoiBl6TQhl1UhTxP0LrAVyZaoOcNvkKEMydyYhOxj1nbdpuKXU35BsBEOYn1wBYpy3xnlTSgkWk1aQ9L2H8H4hB9e9R3z42SzMT9ifRD6PLjFiFVxDeS/ObyVyaXdrTQksSqHJ9VGcW/US0POpFWdQzuuFDgQckDIHTkzkYfssCpcY7f/MlFGiX9Ge/r2R3s/uzmdw+E5pXE302OlFQdRFN0ZWc/FEdKavNdP7KLM9Gk1nt+H9jN/zLFAMFummJZ1F6sOGV0/PR/O8lSeTxbsfkZtuAmkDB+Dgit3Z4i5GDWdDwgeiXquV0k0SX77XQvmAgFvLeRr6/7+zE8fGwWoDQrhjSvmXzyiEyFkM8FhFqoZxopjGhNArbIEfTf54k3D4Yuy3Z9qO12Bp2IvQs4Sw2ekQY9uia/1R3RLqcjZ8QGxfLo6zoe9fRjJEvie5/6QHSdfGVyhdqFN0R1xFai+zhvMOWQCRoZjLP32K2TijJHqUD5jFsJKXMwCUpi1VvV78KTSXagtdueGovKHAqhW+k/5fgd4CjHgyGnJNiAz98rR9JiVwlcPd6myEHZ+JqAx1WaZRfAW8jTHgMGLXT0D0QgBv1onQl7JFj7Iow3UThzBQHQMVoCv8BmF4+vfTm+CBnhPg4aeuphD00JO3ToHpSomUxGylIXHbtzEYm2dcRwQWl8KZQtmoLW/oJN5rPSbUytGVaQiI0fIXw3G4TJF4DHodyI6aCI/snk+xhdzI1zoM2321GeEofQnQ64AtPpBnhQm7TrVmjsGdZi7vkOqWOUglKZcPBfqtI8Z1U4HIRGdYKWu0hSoj3OaYMWoRacm9SJDZgZikXinwLe2tKfcNhwFVGJ7W2XgdFMAYTkcxtdkhQdpOV9NMAMlK8urmz/kqbug3Jnf/LQk3+0sil07WNW09S9qCSyL5CtrS3BP5nyCObTmft2aSWPMkHDIwWhAxEoCgxddjpV6za+zIS2ii7GQtZNZ3HWQc5/uhtKbukW8AjMl9yRGiWZxgQNvj3bHJFy5hllJpL0iqLZbg9S9klVCforq/5L7PSyrylQsCeAv71aqO3NeCwWeHQq3P4EpbvFoy8nnrsa7yQMz51S9xycGURFK2a+/V7KLiLJPV1DlUhVXB45wD+xvuoNL/3mrzh3YMLqJIFn2eZ+sQXargT/ihCRjEB4QDmNba5oSTIGI8SVshlux0hq5g9plE3xzf/K+RbGrm7B1LAtrvvf6tl1Q0OUqKyVCPptsyGuIBHP4rTwdpr00gY7YyXFb2qlSuFjeNNuooTPtwFZXLpCwZ4eXjBEOBwQTX7mdnc9lVcb1QqkcPmPWV1VQ1eGfI/tYOexdYZYKMfh2AI4bGc/uOs7FuwZAlUHjFOvs/Zj4q7XOzVYEIJx6lBs4hCB1rVDTj3ck6MQR4YoLrpi/7Pm3DduDHiUSyokt1VCUXAb1r5HYVn7L/Jy39UUxO1jMRyFpY3PTnU1ARMWq1JLdh8qebrwibTYT0aiUvdEMUFmS99ZhPy6JpvU6mzTH4oX7Gh8nhklQ6Z/hBfjbY+ZR2uJiqX0YcIJAjt00Q+oVykvZfy1lH6WPQ2UelWWwmTKZucnEZwczHPEFxF0bg/WH2dPMofMqNIs4hA/JBv2DHgPuyK2Tf4H5+Vnt/A/pgKCb8D44Av0IhgTixwtWDX2WzvwABpsCdjiuSiS+nI/9Bof0IiED5Kbhr+Rc3mlEuzvumLm79at/ds5iscYG+fdpK1J32P3+T+pAkMDj9NfgxIJBWuiHXFwHjNPWk6hDBbmCz7rJpMbztNQOmXOp63UDyD7+/MgydYqUybfInsYspqt7hFIpTL+OIL5IkyGMojzcxC6n+vqFs8NIRUthdru0iIWoYHmxFQpfJ6bVrHgzqXa3ON2ZkF3pAM82dAIsaf7kVzn7YlXDSCIIyUpXw02H7HLf28bNP+T5KQcocw9d6+EesEQa2Lsg3R7aFhKeEgSqT6JjDHQf5e/1PUIinuK6bkPRt1tPPRRKDy7jWcGT+MAr2z55Bo9KPonQS6FW7WVDBF6EaJm97vPz1KeGyUse2r+VPQnXV1APMIzPKaJ7pN0KWZgx17VoC5Y7koqk9dJIp7h/spOgZUcWe2ZfBsRqTGbnvgDEvAW1zLs3IR3XUJsTAzoq/jqtFADBeYIFCYVBTq6V9iErgGmrgmghM9NzyYFWgdepo//9IvZr0M3DDEwFUatxq9QLaY06ykjZXBUTPRGutyQSxf5eGdQY5oCTpQsqk/CxoOfL/I1Fv1xq/IjQkewF3Ba+HwEZ/wuP8cON4rU1/EtOnPJabQZo4KcAddT75oBKQRyLfm5Sz9zcGLvu/gnYe375xIrdDCd/bpnGr3JxrUr3x1mpUSDrI+rKsmm4OIze9B18HjI5ZCIu/1xYcMQRiEGg5He//XNCaJqobYiaVJUKmPzEnjGoTGHyxEkbVYZyHVGI+qO5M/wkHMTpvxGFcQPL8+CvHvfgH4xf6N1WWzVw8C3Khx7MUE6P6TYrc3mSjCp0tygO4vJnL3NnNM8XfrkuwjnxXfGVrR/WXnrDjk2UhsuJVX0XahePlEhkUKGzTkHsnIYDOCWeW4++XcfwZG+M+RP2xHhULpKKcFJCZu+nD7phD7fjXE6VoEHtEsmzKOfd9Dl/SCwgAPMuSWByn56lHRWz0lBlXbRAnNhlPPFmBMpqv/PdannYpivDNBduw+LOVAqwt9mOQCSSUhUPYbpTI/AYTTYyX59n5kLzKCfzdchpZLzT/nR4y9sYS/l6kaitS1G0H08QeYxAVk8bx0s+WRqXS0j8V1iqDjKMiwSSKgNKlUXtuuvZue6MmNV0ukB9Q7S6rzmhr6E7o/oLz/nt1F8xeJBzmGAPoCgeCb7VXh33Qxitwr0MJXwietVPDvo7E1QtLzUMFffjlTFmL+qGWx6dyHIfWfDnHEqmwQheFun/824x9dY8a/DMgMm0UpSXUY4+LNgyPl2DFrhinLUF0bVkAH9C1ZXJzTfhgpi7k2rfwV4pNe34Be3xBEX89+9AdNd13FN2v5XFrYMxnoxpMAIWE5mrKG6illHxGU86Hu39Mcgo7Tmgbn85DAzRLfeFiJCLF9OeaDa4JyqqIIO+k1thTbIAXYHmAlHNn+j8e3EykMAFSWJz9wgXOK+0uZLy0L3Izl9XttJQsMd93mtjZzHJUN/lhhSrczBvqf1HNNYAclixI5vpRH96NZS6wQg0mDmvydKt9sFR4Yer5UAqOLafUN1lKQj577nFG27zxqBxGqbCJbzuQeaGN76hajTUmTG8Ivbecjnuu9qQGaZm1oPsNzjy//wnCb0jR8AsH0A7F+A0wRN/vrfAMNkgu1wHPvZAXArkDLogTayloGHFdlaDx/4TqZ471TbGsRaT2pAK8nn4/CyR1okTpvbubIMWVkGJyTx7oI1m7lGomI3tLlZ5fwfos9DKO2owsbakhegI/MsBIyb2vt0gWAzA8z2uwq9qyqUAMhmGms79gpErHsZejGLCUhoZL9mLU+Fe31oIk4u+WO1znr5k7wBQ+B9TaKtO+roObYoAMEBxSVG/iBAlyH4l2e6nA/wIDlBsMfG3uq2ymnxHcKsOFS1E6JgM67O6BXwOaRdZnbAJR42dPHoHcmylenXMwigVVqAIT/vmUKxr4ndFttU2coZxOgXTbX3+yaFGXD3RS9W1m7VXdStsj1RHr2sQtWrr8QE+upXMJTfhkrlXRGOOiHtzUMvYW/IPjM/oR37mOCwi3NHFkT84lRcc29UcdJSAHRJoO1dOQpIa6d6UzCQ78DgeQtilMc+X/d0TrBEJ1OBhzv21pN8Bv/4aKTTzcK6K/iPuLccOWBOVCtkXaRgK/c8/QGfKwbLUGjlCNYVlAOO1hvNyElFuuhx+urC0vVBEXtnR2V2AheCiF42ZqXF5+NkluqwPrWNHSuKVH5wQ0V/YrOLe2Cm9TCTUdPvmVOX6Br7ileeCp4mkPvo9aJQCfLfxpx7IDxeBFXPZzrQqA7l4BeysowaDBbJrhqsWt3pmKd08327gFV5oMWA7YZlKjLj+rkhFWmp/bfay677nq5gt2HqfKR7coDEDNWzrXlL5HXZJEEyJ798/1GRyESeGbkQAfbtl+x0S0MSJEYU78lh5H9FK6ZUdKHKBJVsIS5xbPr5hOJ226or/urmWmY8dScfTKuCEZE9JkpgkEjZZTsOHlm+vGGebBNVDMm6Psg2nNuemrqg/rdgC3dfqOD7uxKdbJdaySW/QJMClXiFknXNfyygR6VneHtmux1pGOMLcA6hZFb1AiqdU3Et2uuhSm5Sb2hMD5alFHgFtL27c+vuQbrRwZ6M15ukUiH4xMWomPyHI3fJ1TCyjkfxB+Rqs6/xWyCDt4dQ8x6OD/z0kV912E8tuzCgqFjB+jvD4iXiWbRWDAeL0P3vLINzo8NaqsC3BFvbJMjCYj/bD8kZbCt4eOZBpp8Ukn0Sc7Bih/2gjYW6JdAvZKaWqoY7Oozn2mNoKOUDzY13oQQvGgcc3n1F7Dne6NoIA0zaOmcSABAdWI06QqFCxEmyslK68RsiqdpLBXpHuxDkFMVPPUHxWa/L/Lun0CxzktBYL3CRj+hlKV6vC02E6kfL8qqwaObXv8XONwSmq6tadtsLbFdAYOnz9yOE/FC6muMWyX178GtPY9NMtz2frfqScuJuG9ZSMnomj4VWntLvsuK1/VVwztY6g/fdL0ZIURh+u1lGxu4qs7hrZ9DrpkGmSoVgZnBTgk85Sp+p3Lj3XBet6O1SHWzeO0kyip6P5cuhIHG6/EN+GC287f3w04HwbNJv6qACTVDgbZArJaO1li2vkvoTD1X78djT9MP0KWOnlXrI0x3YvV536FjcgqMhMrEiwkNuUUqvkBZ0kgAVSFrVMoJyRSLw/0GUiZHat1+JiqsK8ikHvjKBNWhRSTu4GuBQoSrm/Db2NiL1CKU8rCP9u/fffZPFbmC8ddizElKwftPS8ztAOwGVTwkhaVYTd+5zQblSfrvRNaVEPodqMzjiQBjpmihqI+PUqf2TMbYxfoqpYjPazxc2swkzESIm37OdkTsksOb1ydHDaRKDEi8kgGZujQpX4nebsGPUNWugAvoYXeD16Pj/Kkvlb9U+CSbK4mNmRatUeM9YmuY3hxUeJvbZoR8+FLRE45lCtx41Uluclh2JArucsBYqhPtFw6E8vJHFQG8zWFOlGY0iK23YNtk0QnqK72gC5u+NLBE7WfDIWKRjQJFQq7lxqteIRohe69iouON7M7xbKAj3reAbehDJuy3j+CUifB+0hba/78JFA9flHRj6DbnA3k1By5R0D397RrDcMAObl/Awa1AN3F2D1CGW2Hvqs38GJv9lJrmRJ8k+qpE4/+gOZsrYz4bvAqOJzLbq3RIa9Uap09dE8QdTXFxGcDblBtOn8Jk9Znme597ZqBe6tfKbv953x1nNg19q+2lGT5+l87rEa7F5ee2vNU6AGHUDIwiGA5k2pC2zix4wqO6liOPnmb2iUt0NOY7shAvLRQVx5oN18VJLMnri7Vk5teAO2ScM77cqpSFMIY+FNQ5HqhsjtZmdgiwGknIAQIXG0jDaVUo4t5GtRH+we2F0IFbKGbbzjpa4xZxspufSNVbcbGWVgkmxZH9SIGygVr11UfMIQCh0BTPb85P3nYl6VoToaZ2Ore0cHPs/A1kl4ape8w2QIQId3GTz6ydIprfk/+PrpEmIs76j1LZs193yRrCUOcFEr8DqRTcSO2gl0cVPMIkVIODbGW8mXJejkYpw48ugK5tZbSDmyd4zy2UC9qW0Yd57aK4vhvb9Qd+khwJr2fbfWy6EcnI7Xud5WPUMcFiIFl6s0HysuGV8LQuJYDpQ/0KUISLb8gO9Tq9rDvnJIj4BdF2x/aHA1He4Yf0/kiP/RKuAYMwNtr1lUEcJxTyybCkPSoAZigFbbF2lDCV1kPD6cxHfL9RU/IfopWfDsjU6hoPlwTDszWWvAKo3nwh/pCunWwgx7f/sxYXC2ej06LtZeIRbX0ysCrQ+DTmLkcHqI6xkU3NFzOuwRZ35ftVZzhCmzT/KNJDzwkMwiqznXWFX4Dl17I4/sPF0/mG7idxa0RSB8JrXNaRL1BqVuV9gx3+PB0qSMHFrT+RQtslFCYJcD7mqEs2mCp4Ks+e5ggvgywTj66tHqrax7flXiei227lqk6RcL/JK8UE5R4Xw0GtFX3WraW4OKuZ+7gSRLIxvmAtY9lB9EATuP8TROoeyzXWw4xJhbHWnmgszQRPQIaBSwvLQcRT31EjCz8WSi/FRr5nYcCBvRIDUmwTfmjF1iMDyaNE4UpSshyd1GevJ45tc6D07Y08VkkWGXZyS/KwnNeGJxeLwnLuzdcrnBqEGRC5cDOhPEaqVrQitNg4Dtw4jRVsyOQCNU4AjU7c5spb47Rw99+Qtq9opb1a6HB3LaWX0Usv5mloNajzULRRGE69kAqp/oZdTER5w4IbkzqHLV77eDbWCl47CMuREDABpU2jgkz5fCgOx0oeqt60PkFwMPyoGzvgIxl4/Sx8q3uKdWLGPlOAXV05nuDuvLbasskct75LZJmnL6wvtHuqdAGU46W69D4BBUA8sXjS5aZeC7Ky4cTpbWzhyXEnfW3r8xIUsI8Tt5I8c5BPfbCz4A3OevC5aVnd3lULkJto/0XkAKxHHaYQKg+LXvjbbGLTlHd8WqeKdT9lHrxnc0umnKhSRCkXDPsJT12wZx08A/Rb4v7t9XjLDP4NbYNdPv1a5Tm0o41Xd2Hc+kQg+5kvfQT5h1SgtjTuC7Pu/Ersgk5kykVJySPhzhdNCKHKXVd6Yrw4kCJ3Q8A+bNU1RWn40uCMOk4Ht7aDn9J4Tvt9VO3SJxVvq1nKpwuj3aOAthjzzmMKto/ZmG1hyYECDjZr7P7uQ79JQyG++tEnnH7EaysV9x906KvqplchIhs06fdEU5ItueW8AyjQYzPOLMK/VcalIjDqHP+AhBf4xTDCODyBaIEviBX+uUoFf5FMswjxN/bnjO5jA9Tu4tLk7FwlDzfE1ry0idQBtqO9Y5HjX06aFj0lEVLUq7Jp1sYIcwQ64Y24TIVzU34ax1E+MOPx3peBeY/EbRjHiSriMsEeTZ/+wYB0KjtI8+E9MSWTDgWe17/w9VeSc25yhsOU2P17U8jxaEf4DFsRlIEK8//pzLSftyhmiYT2X72W3zjY1RzK4ong8FkK9QPUASjryY1H0TcXHZoH4y67lKAPmYpSS4+mZ53YXF2KyrhCHBhGxZTrnou66u1PWmuo5BQtePgiZWmoSNcxI82/U+MDttaCKExEKvEvDyOBdm1b5V39Ba2t/iNTIAJ4mPmHYBmFBXAKikPt1MqBz7c5bpPdep8Ce6ivsYmpjtZPWxvilbeGhfnj3dUaMGQ73+Vxbarg59EI8ilcz5UJZrbmqFY1VBBE1j0NUSY1YDgIiyUS+ZbVvgZyuSaIsUv/tHtBMp9nDjV7317Vi6xUKGmhr9ON0bEDaNVHbFBfKKDubr55bvo0FxgUQfkhlepn9tiKrlBNTGTpjKPSrRiJpzyH52YIA3yqCSiktbmyEvwNzWiOmv43LtF1NRsofhhg7IwBKM3UsioWwkJSjYD5ggGjHFItrdcVpiDGUVjYOkYhwhlypaK5VCzWpTzclmwowhw2D0Dz/h/U+Zmnx1tZZd+6Sd2p6IjxBhY4jrHsvU6/57L7e+Niq0tpCKFBJ5eIrbGWfQiiAoQuWpTWt/yqHOukF3b6xPplWFEpQDIwMTsyJyIBJNu72RSwdDeQQm6vVIHIPL6c+LNPUAgCDAo67NJiSXCkElz/0dD0DBKhZ/C8vix9+kvikh5ns36XUjxjdOv8tXLfL/2o1OqCb/MqhpgXE0JDSsOjJrXdU+RXuNMQODkFtoYamU5JNt4DOrp4UMM9lHKY5Lycvd0Q1f8QaKFbteyvT+nERd4Mq40zUQws9hBi7onUN3LHmXs0noErye1ZUZailmL7tJq8ZR9iEfXRNu72JvbffbZG2lYP6IfF8+7mwxX+Z/BA4xHMNq99WIQkuwc8j7vNSE/A7nhbFIcbWEc1x1H33rlf6thjEiv+2/lrrRKasgQS1QIL8RV/caLmRoPhDbQ313j1lekGxnN5Q8wCDazCI/nKDZy9jZ33Qr4lTrf7R0zqOaIKmadDIvod/fnSFXAVrjpeyGYj+YMFj6PmjKF3cot4kaOkDm8fw7vZez9v/4NKcW7YOmvH8mCJ3q54QWB8qknPzap5BWlX/jysIg1R0T+VgZwCbmQGBgo5aSOGCPZ3a+yQlD7kQGvBypaUPzgAp78JSq1H0kX/Kh4K6V0+59YDx1fRsyM3Qq3jhI1Kpfg+KGqa8Vz6z4jNk4D4IhFX7KENI8T69kcYetmtHqz66QVOtvt4/hhvXvNHqRgFD1oBTh7mZxwZFXB6Ux2/Zdhfq8eIiTh2LBoTAPkAa1bcboqpI8ORnSODzkCXCm5IxLiGAWyV8+yOpWnan9w3Bw23T6UEpLywhIm1ueWAsU9vojAT/yUxCfVttHo4w3vj1RvatfViFYYgiS1KzYwrHJMosnIeMJ0P8SLl7WNflykQRf2QBlVptqiEqGlu1hoLggbZWoe7LXRp6IRxCtzZOBcD+pFcSDOC8qaIXQAUZINZvPpJFxxCS856T12NmnURAltNrvb568+1xxBb+vQNtkNPI/keo2urfZnwJt3ZkaaIk3KsTD4zKW0Oxz9zGz5XG8LdFpSgyMizEQTD4JZo9ncpqrRTWujzEXbfW4mWwT34tAc+iNXJ0ytzBFfcPiEmYFyVsNP6XXKhuNu6FNYQ5yRdzAWKnCXMvbrDl1pkoYj6iHF2gXB/5SvoTRle7cPVT869FtS5VjrG0oHp/Y4V1py4DeyjcNc5kv5FEqiOGYIK0w5oc/mEZKpP+0QU4K+uXVw1tH9jIaMLu4vy7DHGZYAsEaOElmBECJA/wY5U2n0vY7+FPaaJyC4+AX261k/wl7B6b6I/dV7m0hvQZUcLVemOWiV0Ajuz6MEf4Z+/hzqAONvhjBs6w+Sbt2zUw1+cwEkc+w7BrK4RCkgYx//mMLw/k4B6n/hi5yl0UFg+86HC0oPxIWFHXpCHdw+XB4JfgzE6KQUdQsFA/x13jR7f6Nn7avIA2oBQdvZZcUURx9m/a/usCz4tsnDLKY6WF13joJlJsytPX8SqKlZ+8WvdeQNRS7m8FNNWG6j4IRRo4MibJl/HcDwlGfYaaGFreEOOz3HqAClpF7KJdrVmYlUTB6BPwf4XX1OWw5zt+1ZdPwWBlWcPWVOpQqwpKHw3sIHbXOzLEvdXKaGIdkv/UkJcLcyWEwV1uWcsHcvkmy3gKN3gYfx5+5RRk75Tb6kolHmq2Xz/bTMQ8v4R3SKo9a7nA7x0Sygaqwtgun5HeZ3nRJaKxmtgXj+qmMJmPb6HIuRQ6Jhs9R+AbUYBtBWZeGVRj5nifF0q9N9/h6Io5xW4kf2CX7wJ1IKBb6k/JYz2j7PuEoEb3qYZ/y53Vv+2OyFnt7wjdyK9EzRnMkeLT0vlEigOFgghgSVi3+WjyMWNBdjMEq3vj7cw6ktWUus/YvvT33+t03oCHFRFg5RTfIwNq7sOA473Ite+d74FM53Fi3frI0TkhvgQLm98uPxxO2TPhatD5jk25nByQ1NbyVGFav9c82d9sA2TO29wCr1JodJMnbidsywR7H9RW2w2uf1AekQXlcZJ+MPmOyG18OCQDecR07ANVXvEEzQ01a/N/rXVRY/VbmPobXjauOWd4h2hYeLtG2Zm8OXwnYqL4WMxxy0Ih8Y0K/4H0TVNkzSS66Tgc8jD7ZD62F02RIptgrjT3A66n31HVhr472viHx2eSq1pXwl41feH8BepzH+EgzQ2r4SEl2JC7PuJKDU3RpBFJtTjPhvMpc7pBhvkqkPd57bnXf1go3Wf8tuMV3nvQO8MTAMkpSlnZ7xIBFc87Su3BzjGuHAs7LfcbhSXA2yyafArgLPc/Nsum76UV9q6TXPS1T1bYQ4PC3i0/qi16UVdtsaIDUD5AO/hXA4Od4rLGwJ5VPfPyaXGWijRQ2cRmwONw5sFD4awNi5TCweTmzxwVcUZJv4wib/uqfidOpAdWBfA3WRXa7qHHRTQ8/L9NVpx/YO/AjN9HFUMvfQk4hB60lBFr02vFO/8LstjBYWl5U4vIYm0Xvqn7/GxNwO/TLGQWdcW52wpXODsWJOEXrm2TSDhcePRMYAV3JiLjGiUcavP5p69TzMEZ6vdRWFJ6k5znuig4T3+F7htSMrAjUcVlSLfFpUQvIyCgmguhCL14RGhklKe0VYUPrWOa53bSpZjI5mbGQ5yuP+q3e/vNovIAkhAK1fLLknnEwgftOYO1YFt3sgpEfTE/spmfYFdM/pMFCw2f322hGJBRPONhfk6ySOEmDq9XhpbRrAWOQohumw5ng95J1vcLbNOxAqPOjuyTSGrd9ETF8L/b5w2qI9uROqUMFKmkb6OZgbrs/bGelqkDkH20TP5NCTEFuX6iAtqFYwy565OaXaRRN5DlPOs9thNP6WjDAtTevALfq9xHP07h/nuz4JFnts6vsDlU538Q+V6OsHhUV8JXifaT2PhueApngDYgxtjBvGGbuBTgSphaRL1D/IpXuWGh/BvplwZWa8yhdWcRMv0hwTX/LINdRiisR96RT0cIG7dMCO5Xxw1ruDMnRQcNrkxTfq9Jhj41czWtOamYHPEyuOBWjMF3SYVOvbw+3KsKQSHiroVSxLOTttX/0Py4mivTnPAhEcN7+hpmyFxWA5LhwK3o/2Dj4xuH0cVxlUiTVwD3uP2fRjAXOfwgvBy72d6mvdjqH57uHYGpjUzzm0cMkpWoaGU+8vDLsYL4PC3ppOStSAtmcFUaWGmPVavil/+wsGA24BWPC7TH0pvW5l/IwV8OxkzX7WJ2lYtd9tXM7iDJ1oN/8MMjQh47iFn0LRKHU+V8iJixUkY/qFJGiJJacJzzxul4y0RCIvuQX8X3k6mVNKcm+taL+eNZZriGF/6JO02sMgImkXmWcwgb+qhNdj2aOKmfXVeNP7sjDJ1lh9QDurNrYvBH9xb87fsAzYTyb+uVBpEUtZperNRVKMWThlJQ5J9bP0Fmii3radIjQeFaiy/34GitNyPHKrvwqOvwdIs+qzU1TA4WLW/WzFR6QAEQvJucNzcyz8p4o/JPAKjAnk5NXCcrUwITY2euQ0NaKyRKewXWpRcBaqrRGiwVZ9To2BqC+fc88eC1VskljE+fWcq5SQCg/OUPyXD7YObCvwPcNdpcHxfg/ZoKXPlgm0FgREOyQjLurCt+5okgnN9wlahvcEAFhMgD4Q31BkxSb0vhqdQtenQkn+IezmjJUWiNfGiBd93G+N3lrKu06YwuA2Yl7r8l0DnxxlKJkkooV1hm3csgfta1bM/M6S3nDIQowLFWaJrfnbofWMeFLIjQ+cCbE2ork1KqufLkO4v5LSann8p0O2gEJBSRJoowm0tgfPOjwFO90iw7ZmPGJOrzg8biiIHD3//2Z8AZPmnGYyjmFB9Ate3s1YMVJjChRFAlg8zCVc5TZklYHZS10QnjG4ZXRk73iwsO40/Xjfhc1dJB+EqZkqgHIcY78n+uMsVES57/RerFoFavakWtkPHuT87UewiMuIEKj72+5wrllCRBY8xnsMVSRMP+JeOZevF+JwqQmY8oELhA5cHJtxrt/VJzhDDYyS6IRQJL88zQz4qpWpnImd2qJC3BztL6OWIMLd3HRMpweC6H7mC5fYZKbreCw7GlJJxTE9ofIwsN66Zcrc6oXHiG7vRj8jbpTWjuufDowFMxwPOu2TyHW8gSoV5vaZSd/yVOEek6bEyuVzDX5at1E+rMo+DCEZ5SGRNrggSHKtUf1FW+Be5mbgFw4XvZUFGVwDmSv2SiXt9BUws7tXK6Y8X4NR8teUz8KRdwG3M0bN6163TTC0Nq1ZfFzbjLlmCVZKrIiisWKMzm6WacSiuTvVSbhBMCk1yUJ1DZR8aj4Lv6NzgwG6jgsDXxIfnPkJaY2dUKhc7bmk4T3jBRpfCmubpRBOh+6RsZjSffjOO60/Wk91LDWfkTIbZkiQ9Z81a1nTksqSr4eyVlxViO6fwEGJ49byvBKTgYRAfuBq8H9GJHDOLvs6vBAfW2kmz3rpI7MdPPStspUPHp977O+WMIwDdHR9dheU0whBrwH38u9qAf9vXo5U1Tbex+OUbJMPivMt2qJ7ZGZS9VzwxAdF8uwtwc3cyoueadpvMfLum+XpNdULbnQo597KOHoPgFsHtwYb/FW6xTEGhVEqyq4molZM1Z1MST0HGuOvuwBjPuK0BuVA31vtho5UH3PoASA/hiif+BXKK/X7J34WAQ8Qv1PDtnWFtlrrQKHXAvOpfUP83Oqn5UamA7lftGe2aOFmVk/acR5VqYOlE5aCkptiF2Em7Kh58fihOQclsBr+V5gRSy1VCBXncjVEZpJJeayKs58A6ISBz4ZlvU+s5S+z9xAjZjeny8hXcEQoVRuCPYzxpDP6DOxebhtHsTB8sMSOHMz2M+JrKGsB5+5NvHls5Rprqtg1qKwkOWBRs/WkIw8t1HGOJG8s1VjAvGHhJv4iAdwUyIkwp7yHhwE/xJodx+oalCc6adcsqO+7KUJ3WSUWpTwLV3U4Y2jErWSmJvNOz20LnIP7kE060rRpG6rCyoDe19CcHzUFV7l87lOuED0+bF3OW06Vb7EDE5wVFLXtgRtqs6XP4QcOaM6lSjIO29jBgS8snHRFyYyroabgQmuuQiHZx3H2Es/NF1wLYavWWCfmbjejU5jmLQ8TklRFboGghHifomCfHMdSOD4Wjj32f24nEoiHlNaPeOlEAcIDaai7nqwACT3lEk/YhPW9XkTu/F0DtO+4AgRRNlhmGEjw1r3YAT7irt/IMJxKaj1WTJRhrhN9ve3BXYClO8doLCF3spvngGFOYPgCzQOsZHrlGVa8Th7Jp7dSasgBPAPtWk68zB+Qf99avrtxCIu5jOcf7vlFfxBILfiSSG3EnzM4iDGuzpbyceD1PmLmKdlz9cbRLXRchyf/ZnDko0WpyC9/MWde9ogznXchBcAt0gcer7it1S5Nkkn85OIAKkv4Ozp0BOzMdhzJxyGBk8OAp/wWFdRC8K78+LCfqiHcAs/e2xjHPonBivGe6UnalHpNtxCYrqQU8/5oe5yGq6x/Vw0MB9F9Enoon/PnLf37hQgtMQvyK8W0e3w6SBCeBKSQL40+22RFZC4HvuLgARaR0sSyUajqO56rsaXiyjqdceNyFCvQQi5SP9LmoZpEeHxAINeRnE5fdKRRtd6fzd5OQq7wBIDoMHP7JUiAYbH5YaJzdQlZFOjU4L4YpePZIE1Rqr3n0zY4dSr7lbS8DRTtCsvkB3eskdriFZw5bbxZJRzmu0zF1wXyWYGsdHfsW5P6dVE3cFWS3+hj/mNmbaju4TacchgqXan+yQULxvCfzBBkJcjVTDZlc80AZrwOfity3sNdcqEBCAKUoS6sYQv01JavNC1IdQB+eVN6LbgOUoRT6odGyM35T4VMKbfJeFYSW7jN7y1ZuuV6eyscOZkc+i4KCqgkBCdQSN7ZjQH16iMv0CMYq5xG969z3RE0/SIraMFtkCTVM7x7bp8TvKZIjV3nA2gzSR1zOthR/Fz0aN3xfEiNX7UJWj2Vwkg9BbrGgjaxytCGFea0MMUYkaqsUcYast2KK73x34SsSERKAnmZqwsv5+nsJvdzUyFvAuOxzjESqcvVnMlUVqobOhA6FoasG6vFK4hSe1gi3U+n9Z+L3MEdbG92aEPG/q97V8roy5Gi+p1EuAV26vi1JsY/QpTkcMjezAR9ahDZKrEJnPvyFZC4xiI5oMMl5JyTFa19nCqa6E7YgBKbg43b98XTzAWcxmAdjfmvoy9/KdDi+bcK1dg4gVXd2oMZlOqtF/oUCJ0vJq0QejXI31DUJjmSIVMppYRefyqsNm4KxtDL2zM+1SHH+Lm6EQOVLKwiGA5lTnPKncBvRrqP7hcP7QWeTS8rs3FNcCBBZ8ny5gREFmPZCjREGIDLJzEQ8nyaHYhjXlRJm08BJ6oZMJkiDfMQP1OehBNo1isvF2+YUtON1f6LjArOZb48GCrEthie+zp9CgMc9FCIiD6zLeyREq/kIN+Ouu3o9nrk3JZobFtbtSs+mVE08dNU5DscqIPrvq66lcIoeKntBEi/FmTSOA5hsrZHksa2WkG8IUwaC4gV5hP6PKATSezckxTf8YkhAkAo6tqwZYrYU7Jp687psfdKPn2RjURWDBFe3BssNNJWigP90TOnPPLsU1odtYPU+ZH2JUXIyVN/rd3Xzv8zCrWDD+YZg81D6SyZVLJeazC9TZf42/htI6M5Sthn9xfyEGhsTJSRxoc5z+Kix1i3g4z0ojy1uh50LaMhjC87zdcBoPHfLL+ZDzCAWZfmEy7Xnaiqrq6cr82TYf51sfj5AqACqL4F7RREUIx0rstn/wJVTnKxzlwdyjjHYgVmL178lKyOadz1lBF6oW0YpzbOeLiClz+Pza2YXsLZ7neJA8CvEsnntce4didxXPW+FYxzNO1GKLAhaBI/IlvHaZse+y7CUvpPjs3F7z8US20lngDLgfBZUbhndGGWCC0t7orP9TwsEd53q5z+lrxo610FQny73wx5aAWgju5OqdCY8iyjCkPJT+C6zRzkG8dq2XI0zlXe7B8QHzxg4vKeVSa2Ryi5WYHYQmBxCYpuQdbQEk0W68nFIGqyF8nDMS3XB+XOV/rqMsj9VYhozipy5lpQWDxjH1b4yvflcLFF5F59TKRWZBJRWFhOjBa2k4mjCOw+Ul78b/qRxFwP1ovMjZvc7VzCKDRC1lMW76F02+WKoGgQJLtkKW/6x85xwzQQtW/zrowSp5S6AlMgik4w/+v73jn7uCAD5hykbn1DpA/tsw9t0zAY+gm0MUmxgr/WzOi4aXSioN6sMRkQCNdL8d16vShKrjbEbW/ZMVEKjygk98xNt11xzaEJYWxmxR5tvHjEnJ9u6xKiG/CMqi8NPwVDahWlxs+r6x3Rx54k5R9A8JIdHwdzKXGLE7PpX4VGMaKKeTEwCh+GNxxtlfDMWElkI6t/2m39CQus2Z3Z36a/CvGlWSdfFJGZSTQNVXByZIss/TjMIl7l6O79Dta3eFHEA5RPAKJTy0cxux564ClT2IpEOZL3Yl/IYcRldpISoGp/wmzsEL5QfPY/q7KEeRxnrj15lFMeSBx0Nh0ceWpHrokzOmpUUS1LD3i9GqjTNoqZKIL9ZMUtE25LGLzkiRWUqzA68f9Mp73d0uPF/Vk3QeoevqmDlBJRSPQGO4/JmkiLpnQCkg7wbnHhLoQTNnKtLvy0G7zXw1QPdqZ3w/yLJPwZ7tLsmoAv0Huh4PWUz8w1sFTiActlwCwpGcf1Z6FoHGFu07Sl3oHH0pi99pDH7htqu3b5JPmVoFutHJ0qzVO/fMmvME+tKi/ODpP/oEQFp79yToY6QhF5DV6sOzxewenckKtpg8lIYXbUO7X2HZcXaqxjCDrVSmkCWjYQLY+uIged2lzmMATLTL78TbR7TxABvyAvcvRQHlKNfk7TkEGwvQjuXI7Rkwl/DQdSAD5JbOTTHLfb1R6uLpFBXq71A7cn4VmzLRD/861FgPNrn7J/EU/FK1Z94ya0pAvNJQoGP2aZxVhmOkjlJdjd2TuDZo75IFUyx95tPDJfsONuLm1RpJuv9GEocJvrIDm1+5XvlyJUMVkl7u8h29uepQBUKLw7+ULEu7nLTDupJ6Yzyv6MPiVnC/IsOfJradAveIGwBg8kunsne5EOI3RxijrP5jujJKy5C0Bj+N0rKw8QO8JZam3ADBFa2f0xmyELEsS78+gLCnY9ByIT/ke/DaY45M0zv3NqxjzxQzPnYb3+NT8noN0ORu7+iVTM/chBn724iG+BZ9dJVnZa477JFxujKk55VSIcT7ieCxdwDve5rHmE8Lzy1jfAs+i9JT4EL7Hvr2W8C0A8Gm3zV1FPxXeCBroJOB1cGBORfyRjti7jauxaOLKGp1N1GRpm3P9ROx77J6Ps0zNyOhpc31ave9gAOZ78TlF4MNKXv999XfUad0ElI/7tb7bllH6VcREqc0cmdfSbxfJCv0yiZjXfNnt70HoeylKFzuC/mVzFXTvYvk6uGzI3ntScbJzkZ96GmTNWjgtqz+mWdrO8wwFQE5srKvApNNnAwaS5dD1oMXU42TF8Kp1hAYXP2XsCUK05iUJ0s5pgQonyrXqLi0c9Pdug6KRA5w1b19An8jB7KVyJ61b2x4zoFvAd45ixuP1M9Zo+pJuXCda5WVnmeG3+RKjF2VW31w3D/XeZW4ks3TJNwcuibnJosDgllwpsOOWaDMKGZ9QFzrDMB7fkza9ilUdKbQaac0XZ2FzEAfbrP40KzduF/yZifSzCrWF8085H0fGMOv68qykQJ41K2JWo9ZAP3p21m8h+U56zIEVPzdxVsKmTPZVDuzqxi0Wj+hXK3quYicVr1dZHcYRq9vNY05zUNemTo9Nm7HFsRwcXSSu/z+calfWlyvatDUWcnTcLW3oOneKzehThoYa74p7284eWbhQ1WB3KXsk/4trVuX95ZIviTqN79RcuXRCKqBzk4qUQSbMkOk/Ukhz/sMYZ99HGIWS7SnOG5TKbV0s7pq5PuUegdWQpzwBpxSMm4jtvKuAI+rdqhLwzL6ykhep0zSfZ8FsOchCNTZwfr8KmecEuAFod0uvTuY8t97tfxhwE/EenAIIN2c/EN1xykdQE1xLdjf/1OVE2eRsNkunBtizbq3CsQ/vNPC8sQudBHHT0bsrLSebraoaTTNQIwpNfKiW04kMFsVHKCkUwTJf6/fN4Uof4jOpYBJPV6AIj6QpZAGhEoqNjCir+5fAvx77bqBgOzQBCx899xmRxmfNz1/kdEgl/qEFP6qLX56uex2LBgDwkTuY3rTcDmPHs/k7Ty3nM3CCvYvtMsrHSnfgYv99fABnwDgV/H9SwU/hSbXa9yw5fR+Adc7bDn99gOzBVuqdh3Fc69cMsoc/pHotc/u8ZguDBt22XJpOiSw6ox6uieVQ3CnWDOw1wAi3JYCQJXZ8VOo8USb6KmZd5VGWXkOuXjEVT6YStkK7ZTqg7UVwabbyLce2PQ9Iw5skUPSl3n6SHW18hIRVMI0oC7fFpzsSbhF3aK2ImfaFRxi7C9Sl5QXf2vheiFdCv0g1+hefQ6hRmCIZQaz9UVsZVYNvUfY5Wt36IaAsBFnvwkPGfEsHRmR/ZwhEBd+OQrvbGkHedwl0jzXu0e8z7COgqbSfnQj73lTxCoKD+LTi2J/7OVNH3AicN2bLbQygZc6Npt5jriaYFmReb1NMfHshy3hIKoCnfXFYbLUQohah/6FZgTbvvY/YD32xBK94PRdYLqwM0IlJXWNBGemPWcrm0baDKSbo3BdOKkuH/lJgvNkC0Sf6cyq8m3OwoTSR6/0mHN5l6UR7HgdVP1Y3L4SrfPsW39AaZTdC4l/0QII3ZuXJgzCJJYqBkLQo68QdNiSr7SU5U5/F1+zki1Iub80UjONKWOLI+1++MVmzu4wPUP+5Pd32AlWxWxDokVGMCqcLvavJfpNZBuC7Xr+JPjIfNw73XoSVsb5iTqtQvUpma6w4QI0OZL8KCNdroDGqx/oWQOY/b5Li+HEh13SgjZv0xx9a/EszItapb+AK6l5VcKMUS1iIvLcn+ejD4jqvi0a24fa39pnt8xDWs+a2jxdqDg+9gpmCJP0JX10j5+djx6vQ6+lJXHezBXvQR5BDl510LJc0SvFCltYZru1QvEyrUmmVr6q6QI1IrCvth5A9zSbcTWousYK+METster4Gx5Z0DPtL79OtbybSp2afB+xzIGM6G9BZtJTsivBHbOYhYMZxvQWslBimSF67jBS73+gJUCmYnVoHWnv3/zQ8OKsmApbEtQMPp8gnrR3OQXr8I0t8Be0+InFsVPgpOfzpOZFZJAvFBtos8HWp5UIDn9j12QA3ywojX5ZL8tDiF+3nSoG7QMg3dIFMZqwN4NxcmsP7XbirFdtkUdjBTYVczGpf2afnL8Iy6xENpDi38EV6evpPQ7gHV2ifX/r8gFy0WLPAJoinL6q750Don7nalklLIK9qaFitghPO/iUzNWwskMaXKtRLcDK12lcYNkyxUHmn+VwBE1vGZrCr5eLJtbR5hwnA0ZuItqE50b9tertN5YWDd/6bD8TlaY8bdU/Fe0RLKVVByV9DjCbeLX6pdrNbKNM/UrjL2ncjarZtRL+9j4O6KPMU/PTZOMRIPNaVZgffmVh+TvwxiyccEpvshHHBW2+pJwzgwcEYvmYWXtiCnKsByOkLbiV46JL8Z7UU/U8AhBQ0Q2C/sD5yqhUG2odtCAaIf7O1U2nMMIDD5BJIp2f60lNpXGtdkSCJxQ83lSt+flyfnWqtHGmg0GhD19rvP/DK7TsKx4pNLgj22myl3/cl8l+gr1K22MvmT8="/>
  <p:tag name="MEKKOXMLTAGS" val="1"/>
</p:tagLst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1132</Words>
  <Application>Microsoft Macintosh PowerPoint</Application>
  <PresentationFormat>Panorámica</PresentationFormat>
  <Paragraphs>173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</vt:lpstr>
      <vt:lpstr>Times New Roman</vt:lpstr>
      <vt:lpstr>Verdana</vt:lpstr>
      <vt:lpstr>Arial</vt:lpstr>
      <vt:lpstr>Retrospección</vt:lpstr>
      <vt:lpstr>Implementing Regional Trade Agreements</vt:lpstr>
      <vt:lpstr>OUTLINE </vt:lpstr>
      <vt:lpstr>I. INTRODUCTION</vt:lpstr>
      <vt:lpstr>IV. OPPORTUNITIES HAMPERED BY BORDERS</vt:lpstr>
      <vt:lpstr>IV.A TRADE FACILITATION CLUSTER of BIAT</vt:lpstr>
      <vt:lpstr>IV.A. FOCUS ON KEY SUPPLY CHAINS</vt:lpstr>
      <vt:lpstr>IV.B. SERVICIFICATION OF AGRICULTURAL SECTOR</vt:lpstr>
      <vt:lpstr>SERVICES INPUT PENETRATION IN THE PRIMARY SECTORS IN CAMEROON </vt:lpstr>
      <vt:lpstr>SERVICES INPUT PENETRATION IN THE PRIMARY SECTORS IN CÔTE D’IVOIRE </vt:lpstr>
      <vt:lpstr>Presentación de PowerPoint</vt:lpstr>
      <vt:lpstr>VI. CONCLUSION</vt:lpstr>
      <vt:lpstr>IV.D HARNESSING POTENTIAL IN REGIONAL MARKET </vt:lpstr>
      <vt:lpstr>IV.D BENCHMARKING BASED ON ENABLING TRADE INTEGRATION INDEX TO HARNESS OPPORTUNITIES IN INTERNATIONAL MARKETS</vt:lpstr>
      <vt:lpstr>OPTIMIZATION STRATEGY OF MARKET ACCESS TO BE NEGOTIATED BY CFTA</vt:lpstr>
      <vt:lpstr>Presentación de PowerPoint</vt:lpstr>
      <vt:lpstr>SERVICES INPUT PENETRATION IN THE PRIMARY SECTORS IN GHANA</vt:lpstr>
      <vt:lpstr>SERVICES INPUT PENETRATION IN THE PRIMARY SECTORS IN GUINEA</vt:lpstr>
      <vt:lpstr>SERVICES INPUT PENETRATION IN THE PRIMARY SECTORS IN MADAGASCAR</vt:lpstr>
      <vt:lpstr>SERVICES INPUT PENETRATION IN THE PRIMARY SECTORS IN NIGERIA</vt:lpstr>
      <vt:lpstr>SERVICES INPUT PENETRATION IN THE PRIMARY SECTORS IN SENEGAL</vt:lpstr>
      <vt:lpstr>IV.C STAKEHOLDERS EMPOWERMENT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Regional Trade Agreements</dc:title>
  <dc:creator>Dominique Njinkeu</dc:creator>
  <cp:lastModifiedBy>Patricia Njinkeu</cp:lastModifiedBy>
  <cp:revision>62</cp:revision>
  <dcterms:modified xsi:type="dcterms:W3CDTF">2017-04-10T19:17:57Z</dcterms:modified>
</cp:coreProperties>
</file>