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40"/>
  </p:notesMasterIdLst>
  <p:sldIdLst>
    <p:sldId id="256" r:id="rId2"/>
    <p:sldId id="257" r:id="rId3"/>
    <p:sldId id="258" r:id="rId4"/>
    <p:sldId id="264" r:id="rId5"/>
    <p:sldId id="265" r:id="rId6"/>
    <p:sldId id="260" r:id="rId7"/>
    <p:sldId id="263" r:id="rId8"/>
    <p:sldId id="266" r:id="rId9"/>
    <p:sldId id="267" r:id="rId10"/>
    <p:sldId id="268" r:id="rId11"/>
    <p:sldId id="269" r:id="rId12"/>
    <p:sldId id="271" r:id="rId13"/>
    <p:sldId id="272" r:id="rId14"/>
    <p:sldId id="270" r:id="rId15"/>
    <p:sldId id="273" r:id="rId16"/>
    <p:sldId id="275" r:id="rId17"/>
    <p:sldId id="276" r:id="rId18"/>
    <p:sldId id="277" r:id="rId19"/>
    <p:sldId id="280" r:id="rId20"/>
    <p:sldId id="281" r:id="rId21"/>
    <p:sldId id="282" r:id="rId22"/>
    <p:sldId id="283" r:id="rId23"/>
    <p:sldId id="284" r:id="rId24"/>
    <p:sldId id="285" r:id="rId25"/>
    <p:sldId id="286" r:id="rId26"/>
    <p:sldId id="288" r:id="rId27"/>
    <p:sldId id="289" r:id="rId28"/>
    <p:sldId id="290" r:id="rId29"/>
    <p:sldId id="291" r:id="rId30"/>
    <p:sldId id="278" r:id="rId31"/>
    <p:sldId id="292" r:id="rId32"/>
    <p:sldId id="293" r:id="rId33"/>
    <p:sldId id="294" r:id="rId34"/>
    <p:sldId id="295" r:id="rId35"/>
    <p:sldId id="296" r:id="rId36"/>
    <p:sldId id="297" r:id="rId37"/>
    <p:sldId id="298" r:id="rId38"/>
    <p:sldId id="299" r:id="rId3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81"/>
  </p:normalViewPr>
  <p:slideViewPr>
    <p:cSldViewPr snapToGrid="0" snapToObjects="1">
      <p:cViewPr varScale="1">
        <p:scale>
          <a:sx n="107" d="100"/>
          <a:sy n="107" d="100"/>
        </p:scale>
        <p:origin x="73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658003-2C2F-AD48-8523-9FAFE8952325}" type="datetimeFigureOut">
              <a:rPr lang="fr-FR" smtClean="0"/>
              <a:t>08/01/2020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EE3CAA-78A0-8D4A-BB16-9462BCFE4B5E}" type="slidenum">
              <a:rPr lang="fr-FR" smtClean="0"/>
              <a:t>‹N°›</a:t>
            </a:fld>
            <a:endParaRPr lang="fr-FR"/>
          </a:p>
        </p:txBody>
      </p:sp>
    </p:spTree>
    <p:extLst>
      <p:ext uri="{BB962C8B-B14F-4D97-AF65-F5344CB8AC3E}">
        <p14:creationId xmlns:p14="http://schemas.microsoft.com/office/powerpoint/2010/main" val="1530619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7EE3CAA-78A0-8D4A-BB16-9462BCFE4B5E}" type="slidenum">
              <a:rPr lang="fr-FR" smtClean="0"/>
              <a:t>5</a:t>
            </a:fld>
            <a:endParaRPr lang="fr-FR"/>
          </a:p>
        </p:txBody>
      </p:sp>
    </p:spTree>
    <p:extLst>
      <p:ext uri="{BB962C8B-B14F-4D97-AF65-F5344CB8AC3E}">
        <p14:creationId xmlns:p14="http://schemas.microsoft.com/office/powerpoint/2010/main" val="341026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A0418414-1766-4014-A329-3ACE6E75862C}" type="slidenum">
              <a:rPr lang="en-US" smtClean="0"/>
              <a:pPr>
                <a:defRPr/>
              </a:pPr>
              <a:t>6</a:t>
            </a:fld>
            <a:endParaRPr lang="en-US"/>
          </a:p>
        </p:txBody>
      </p:sp>
    </p:spTree>
    <p:extLst>
      <p:ext uri="{BB962C8B-B14F-4D97-AF65-F5344CB8AC3E}">
        <p14:creationId xmlns:p14="http://schemas.microsoft.com/office/powerpoint/2010/main" val="26838389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45F624-0E2E-A244-990E-D4FEF46400EE}"/>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F1F455CF-4C74-294C-B6C7-1FA11212D4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A2957398-C6D7-C64B-B7CC-F776F8CAAE85}"/>
              </a:ext>
            </a:extLst>
          </p:cNvPr>
          <p:cNvSpPr>
            <a:spLocks noGrp="1"/>
          </p:cNvSpPr>
          <p:nvPr>
            <p:ph type="dt" sz="half" idx="10"/>
          </p:nvPr>
        </p:nvSpPr>
        <p:spPr/>
        <p:txBody>
          <a:bodyPr/>
          <a:lstStyle/>
          <a:p>
            <a:fld id="{120403D7-6F3A-934E-AC8E-F06CA0E57E65}" type="datetime1">
              <a:rPr lang="fr-FR" smtClean="0"/>
              <a:t>08/01/2020</a:t>
            </a:fld>
            <a:endParaRPr lang="fr-FR"/>
          </a:p>
        </p:txBody>
      </p:sp>
      <p:sp>
        <p:nvSpPr>
          <p:cNvPr id="5" name="Espace réservé du pied de page 4">
            <a:extLst>
              <a:ext uri="{FF2B5EF4-FFF2-40B4-BE49-F238E27FC236}">
                <a16:creationId xmlns:a16="http://schemas.microsoft.com/office/drawing/2014/main" id="{E151B898-071A-F24B-9411-00B442A59C2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D51CF7B-6708-AF45-BC35-E4DAE6780F35}"/>
              </a:ext>
            </a:extLst>
          </p:cNvPr>
          <p:cNvSpPr>
            <a:spLocks noGrp="1"/>
          </p:cNvSpPr>
          <p:nvPr>
            <p:ph type="sldNum" sz="quarter" idx="12"/>
          </p:nvPr>
        </p:nvSpPr>
        <p:spPr/>
        <p:txBody>
          <a:bodyPr/>
          <a:lstStyle/>
          <a:p>
            <a:fld id="{EA063CD8-C310-B04A-BEB5-C7A5DDD6596E}" type="slidenum">
              <a:rPr lang="fr-FR" smtClean="0"/>
              <a:t>‹N°›</a:t>
            </a:fld>
            <a:endParaRPr lang="fr-FR"/>
          </a:p>
        </p:txBody>
      </p:sp>
    </p:spTree>
    <p:extLst>
      <p:ext uri="{BB962C8B-B14F-4D97-AF65-F5344CB8AC3E}">
        <p14:creationId xmlns:p14="http://schemas.microsoft.com/office/powerpoint/2010/main" val="194038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F45FEC-F2F6-C74C-B897-1A215F336ED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01F6FF8B-57CA-B442-92C3-55F519565F5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0848C70-9504-DA4F-AE6C-471791BE32AE}"/>
              </a:ext>
            </a:extLst>
          </p:cNvPr>
          <p:cNvSpPr>
            <a:spLocks noGrp="1"/>
          </p:cNvSpPr>
          <p:nvPr>
            <p:ph type="dt" sz="half" idx="10"/>
          </p:nvPr>
        </p:nvSpPr>
        <p:spPr/>
        <p:txBody>
          <a:bodyPr/>
          <a:lstStyle/>
          <a:p>
            <a:fld id="{00189EC5-ED6C-1842-88B9-E177F2C3019E}" type="datetime1">
              <a:rPr lang="fr-FR" smtClean="0"/>
              <a:t>08/01/2020</a:t>
            </a:fld>
            <a:endParaRPr lang="fr-FR"/>
          </a:p>
        </p:txBody>
      </p:sp>
      <p:sp>
        <p:nvSpPr>
          <p:cNvPr id="5" name="Espace réservé du pied de page 4">
            <a:extLst>
              <a:ext uri="{FF2B5EF4-FFF2-40B4-BE49-F238E27FC236}">
                <a16:creationId xmlns:a16="http://schemas.microsoft.com/office/drawing/2014/main" id="{53CB85A3-75DC-A447-BC34-B8ABCE83229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B9EC3EA-9AFE-3C47-9FB5-B208DF105CEF}"/>
              </a:ext>
            </a:extLst>
          </p:cNvPr>
          <p:cNvSpPr>
            <a:spLocks noGrp="1"/>
          </p:cNvSpPr>
          <p:nvPr>
            <p:ph type="sldNum" sz="quarter" idx="12"/>
          </p:nvPr>
        </p:nvSpPr>
        <p:spPr/>
        <p:txBody>
          <a:bodyPr/>
          <a:lstStyle/>
          <a:p>
            <a:fld id="{EA063CD8-C310-B04A-BEB5-C7A5DDD6596E}" type="slidenum">
              <a:rPr lang="fr-FR" smtClean="0"/>
              <a:t>‹N°›</a:t>
            </a:fld>
            <a:endParaRPr lang="fr-FR"/>
          </a:p>
        </p:txBody>
      </p:sp>
    </p:spTree>
    <p:extLst>
      <p:ext uri="{BB962C8B-B14F-4D97-AF65-F5344CB8AC3E}">
        <p14:creationId xmlns:p14="http://schemas.microsoft.com/office/powerpoint/2010/main" val="1832540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87A5807-25A0-3E44-B79C-A347AC03EB28}"/>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665375B8-D228-6242-AC1C-B1D743049523}"/>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C9586BE-2F5B-D344-A0CA-DD393AAD1195}"/>
              </a:ext>
            </a:extLst>
          </p:cNvPr>
          <p:cNvSpPr>
            <a:spLocks noGrp="1"/>
          </p:cNvSpPr>
          <p:nvPr>
            <p:ph type="dt" sz="half" idx="10"/>
          </p:nvPr>
        </p:nvSpPr>
        <p:spPr/>
        <p:txBody>
          <a:bodyPr/>
          <a:lstStyle/>
          <a:p>
            <a:fld id="{C9CFE555-4AC8-804A-961E-6C167E27B51E}" type="datetime1">
              <a:rPr lang="fr-FR" smtClean="0"/>
              <a:t>08/01/2020</a:t>
            </a:fld>
            <a:endParaRPr lang="fr-FR"/>
          </a:p>
        </p:txBody>
      </p:sp>
      <p:sp>
        <p:nvSpPr>
          <p:cNvPr id="5" name="Espace réservé du pied de page 4">
            <a:extLst>
              <a:ext uri="{FF2B5EF4-FFF2-40B4-BE49-F238E27FC236}">
                <a16:creationId xmlns:a16="http://schemas.microsoft.com/office/drawing/2014/main" id="{51E7D428-8523-6540-B8F7-DE670AFA8DD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EDFD8EA-17CE-A94A-B436-8623093A30EA}"/>
              </a:ext>
            </a:extLst>
          </p:cNvPr>
          <p:cNvSpPr>
            <a:spLocks noGrp="1"/>
          </p:cNvSpPr>
          <p:nvPr>
            <p:ph type="sldNum" sz="quarter" idx="12"/>
          </p:nvPr>
        </p:nvSpPr>
        <p:spPr/>
        <p:txBody>
          <a:bodyPr/>
          <a:lstStyle/>
          <a:p>
            <a:fld id="{EA063CD8-C310-B04A-BEB5-C7A5DDD6596E}" type="slidenum">
              <a:rPr lang="fr-FR" smtClean="0"/>
              <a:t>‹N°›</a:t>
            </a:fld>
            <a:endParaRPr lang="fr-FR"/>
          </a:p>
        </p:txBody>
      </p:sp>
    </p:spTree>
    <p:extLst>
      <p:ext uri="{BB962C8B-B14F-4D97-AF65-F5344CB8AC3E}">
        <p14:creationId xmlns:p14="http://schemas.microsoft.com/office/powerpoint/2010/main" val="695866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7F438F-5E4B-A144-AE8B-37FF257B291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EDB919C-8D99-AD44-9B0E-CF16ABB0847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3A529B3-5C3E-2443-A8A1-81179CCA2010}"/>
              </a:ext>
            </a:extLst>
          </p:cNvPr>
          <p:cNvSpPr>
            <a:spLocks noGrp="1"/>
          </p:cNvSpPr>
          <p:nvPr>
            <p:ph type="dt" sz="half" idx="10"/>
          </p:nvPr>
        </p:nvSpPr>
        <p:spPr/>
        <p:txBody>
          <a:bodyPr/>
          <a:lstStyle/>
          <a:p>
            <a:fld id="{97DF806D-16CF-5242-B61E-EB25C69C7414}" type="datetime1">
              <a:rPr lang="fr-FR" smtClean="0"/>
              <a:t>08/01/2020</a:t>
            </a:fld>
            <a:endParaRPr lang="fr-FR"/>
          </a:p>
        </p:txBody>
      </p:sp>
      <p:sp>
        <p:nvSpPr>
          <p:cNvPr id="5" name="Espace réservé du pied de page 4">
            <a:extLst>
              <a:ext uri="{FF2B5EF4-FFF2-40B4-BE49-F238E27FC236}">
                <a16:creationId xmlns:a16="http://schemas.microsoft.com/office/drawing/2014/main" id="{A61CAB52-BF3A-654D-B28A-02B688B4607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A8E094C-A19E-9249-B677-4E74D7BAFCCA}"/>
              </a:ext>
            </a:extLst>
          </p:cNvPr>
          <p:cNvSpPr>
            <a:spLocks noGrp="1"/>
          </p:cNvSpPr>
          <p:nvPr>
            <p:ph type="sldNum" sz="quarter" idx="12"/>
          </p:nvPr>
        </p:nvSpPr>
        <p:spPr/>
        <p:txBody>
          <a:bodyPr/>
          <a:lstStyle/>
          <a:p>
            <a:fld id="{EA063CD8-C310-B04A-BEB5-C7A5DDD6596E}" type="slidenum">
              <a:rPr lang="fr-FR" smtClean="0"/>
              <a:t>‹N°›</a:t>
            </a:fld>
            <a:endParaRPr lang="fr-FR"/>
          </a:p>
        </p:txBody>
      </p:sp>
    </p:spTree>
    <p:extLst>
      <p:ext uri="{BB962C8B-B14F-4D97-AF65-F5344CB8AC3E}">
        <p14:creationId xmlns:p14="http://schemas.microsoft.com/office/powerpoint/2010/main" val="2414991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2F1D96-81FC-8248-B718-4905CB665AC1}"/>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6EDEC03E-F001-3A48-BDF4-66FED7C014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7267C96-98BE-BF4F-8835-07FA95A079FA}"/>
              </a:ext>
            </a:extLst>
          </p:cNvPr>
          <p:cNvSpPr>
            <a:spLocks noGrp="1"/>
          </p:cNvSpPr>
          <p:nvPr>
            <p:ph type="dt" sz="half" idx="10"/>
          </p:nvPr>
        </p:nvSpPr>
        <p:spPr/>
        <p:txBody>
          <a:bodyPr/>
          <a:lstStyle/>
          <a:p>
            <a:fld id="{1FA50B8E-EB33-554C-9FA1-1CA75B1C50BC}" type="datetime1">
              <a:rPr lang="fr-FR" smtClean="0"/>
              <a:t>08/01/2020</a:t>
            </a:fld>
            <a:endParaRPr lang="fr-FR"/>
          </a:p>
        </p:txBody>
      </p:sp>
      <p:sp>
        <p:nvSpPr>
          <p:cNvPr id="5" name="Espace réservé du pied de page 4">
            <a:extLst>
              <a:ext uri="{FF2B5EF4-FFF2-40B4-BE49-F238E27FC236}">
                <a16:creationId xmlns:a16="http://schemas.microsoft.com/office/drawing/2014/main" id="{958EF2B3-C4B1-D943-A9F3-CDC05D1042E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775A963-085F-F141-B649-6893838833CA}"/>
              </a:ext>
            </a:extLst>
          </p:cNvPr>
          <p:cNvSpPr>
            <a:spLocks noGrp="1"/>
          </p:cNvSpPr>
          <p:nvPr>
            <p:ph type="sldNum" sz="quarter" idx="12"/>
          </p:nvPr>
        </p:nvSpPr>
        <p:spPr/>
        <p:txBody>
          <a:bodyPr/>
          <a:lstStyle/>
          <a:p>
            <a:fld id="{EA063CD8-C310-B04A-BEB5-C7A5DDD6596E}" type="slidenum">
              <a:rPr lang="fr-FR" smtClean="0"/>
              <a:t>‹N°›</a:t>
            </a:fld>
            <a:endParaRPr lang="fr-FR"/>
          </a:p>
        </p:txBody>
      </p:sp>
    </p:spTree>
    <p:extLst>
      <p:ext uri="{BB962C8B-B14F-4D97-AF65-F5344CB8AC3E}">
        <p14:creationId xmlns:p14="http://schemas.microsoft.com/office/powerpoint/2010/main" val="812271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6A3ECC-D2D3-A542-A662-D24B71FF3DE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E15EE22-7368-1949-9817-A13A63BAF57C}"/>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26C54DCF-89D1-1C49-A23B-5ABF943CEA99}"/>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75816666-70E9-B343-9221-D0F65A951C20}"/>
              </a:ext>
            </a:extLst>
          </p:cNvPr>
          <p:cNvSpPr>
            <a:spLocks noGrp="1"/>
          </p:cNvSpPr>
          <p:nvPr>
            <p:ph type="dt" sz="half" idx="10"/>
          </p:nvPr>
        </p:nvSpPr>
        <p:spPr/>
        <p:txBody>
          <a:bodyPr/>
          <a:lstStyle/>
          <a:p>
            <a:fld id="{A9022F74-FD22-C14C-AABA-103B400A8CEA}" type="datetime1">
              <a:rPr lang="fr-FR" smtClean="0"/>
              <a:t>08/01/2020</a:t>
            </a:fld>
            <a:endParaRPr lang="fr-FR"/>
          </a:p>
        </p:txBody>
      </p:sp>
      <p:sp>
        <p:nvSpPr>
          <p:cNvPr id="6" name="Espace réservé du pied de page 5">
            <a:extLst>
              <a:ext uri="{FF2B5EF4-FFF2-40B4-BE49-F238E27FC236}">
                <a16:creationId xmlns:a16="http://schemas.microsoft.com/office/drawing/2014/main" id="{D9CC8236-B3E2-0748-ADC8-CE0E0C113EA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5AF5601-815C-0642-9B98-EF3BF64E60C6}"/>
              </a:ext>
            </a:extLst>
          </p:cNvPr>
          <p:cNvSpPr>
            <a:spLocks noGrp="1"/>
          </p:cNvSpPr>
          <p:nvPr>
            <p:ph type="sldNum" sz="quarter" idx="12"/>
          </p:nvPr>
        </p:nvSpPr>
        <p:spPr/>
        <p:txBody>
          <a:bodyPr/>
          <a:lstStyle/>
          <a:p>
            <a:fld id="{EA063CD8-C310-B04A-BEB5-C7A5DDD6596E}" type="slidenum">
              <a:rPr lang="fr-FR" smtClean="0"/>
              <a:t>‹N°›</a:t>
            </a:fld>
            <a:endParaRPr lang="fr-FR"/>
          </a:p>
        </p:txBody>
      </p:sp>
    </p:spTree>
    <p:extLst>
      <p:ext uri="{BB962C8B-B14F-4D97-AF65-F5344CB8AC3E}">
        <p14:creationId xmlns:p14="http://schemas.microsoft.com/office/powerpoint/2010/main" val="2717863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A9FED9-2E15-1E43-9094-A33696980853}"/>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3C63044C-451E-D44B-9020-079229A0A0D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E6DF04D9-C5D3-A645-A4A9-7EDB46330C01}"/>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DDA7D238-3134-4147-9E50-28D10B5DA7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C6F4332-803D-BC45-AA15-8F0E442CF888}"/>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3553F2C4-E449-0D40-85AC-E5C85A234390}"/>
              </a:ext>
            </a:extLst>
          </p:cNvPr>
          <p:cNvSpPr>
            <a:spLocks noGrp="1"/>
          </p:cNvSpPr>
          <p:nvPr>
            <p:ph type="dt" sz="half" idx="10"/>
          </p:nvPr>
        </p:nvSpPr>
        <p:spPr/>
        <p:txBody>
          <a:bodyPr/>
          <a:lstStyle/>
          <a:p>
            <a:fld id="{EA8088AE-C7DA-944C-B962-66E1DA3A8AB7}" type="datetime1">
              <a:rPr lang="fr-FR" smtClean="0"/>
              <a:t>08/01/2020</a:t>
            </a:fld>
            <a:endParaRPr lang="fr-FR"/>
          </a:p>
        </p:txBody>
      </p:sp>
      <p:sp>
        <p:nvSpPr>
          <p:cNvPr id="8" name="Espace réservé du pied de page 7">
            <a:extLst>
              <a:ext uri="{FF2B5EF4-FFF2-40B4-BE49-F238E27FC236}">
                <a16:creationId xmlns:a16="http://schemas.microsoft.com/office/drawing/2014/main" id="{B5553870-AD5E-BA43-B5EE-B01FB8C29249}"/>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A7C5FEA8-0BCB-D441-9DCE-A7C0EC9BBA5C}"/>
              </a:ext>
            </a:extLst>
          </p:cNvPr>
          <p:cNvSpPr>
            <a:spLocks noGrp="1"/>
          </p:cNvSpPr>
          <p:nvPr>
            <p:ph type="sldNum" sz="quarter" idx="12"/>
          </p:nvPr>
        </p:nvSpPr>
        <p:spPr/>
        <p:txBody>
          <a:bodyPr/>
          <a:lstStyle/>
          <a:p>
            <a:fld id="{EA063CD8-C310-B04A-BEB5-C7A5DDD6596E}" type="slidenum">
              <a:rPr lang="fr-FR" smtClean="0"/>
              <a:t>‹N°›</a:t>
            </a:fld>
            <a:endParaRPr lang="fr-FR"/>
          </a:p>
        </p:txBody>
      </p:sp>
    </p:spTree>
    <p:extLst>
      <p:ext uri="{BB962C8B-B14F-4D97-AF65-F5344CB8AC3E}">
        <p14:creationId xmlns:p14="http://schemas.microsoft.com/office/powerpoint/2010/main" val="2249918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78F4AC-40D0-4E4D-A7B4-27A25CBE1C88}"/>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336C8A4-5E7B-7140-9AA8-87F8207FCC88}"/>
              </a:ext>
            </a:extLst>
          </p:cNvPr>
          <p:cNvSpPr>
            <a:spLocks noGrp="1"/>
          </p:cNvSpPr>
          <p:nvPr>
            <p:ph type="dt" sz="half" idx="10"/>
          </p:nvPr>
        </p:nvSpPr>
        <p:spPr/>
        <p:txBody>
          <a:bodyPr/>
          <a:lstStyle/>
          <a:p>
            <a:fld id="{7F63B563-1DEA-FC4D-BB02-BE00309EBC44}" type="datetime1">
              <a:rPr lang="fr-FR" smtClean="0"/>
              <a:t>08/01/2020</a:t>
            </a:fld>
            <a:endParaRPr lang="fr-FR"/>
          </a:p>
        </p:txBody>
      </p:sp>
      <p:sp>
        <p:nvSpPr>
          <p:cNvPr id="4" name="Espace réservé du pied de page 3">
            <a:extLst>
              <a:ext uri="{FF2B5EF4-FFF2-40B4-BE49-F238E27FC236}">
                <a16:creationId xmlns:a16="http://schemas.microsoft.com/office/drawing/2014/main" id="{382A6F4D-7533-D24B-9F61-F1604E07D74E}"/>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A0B719F9-A11F-A34B-B298-C832577FA635}"/>
              </a:ext>
            </a:extLst>
          </p:cNvPr>
          <p:cNvSpPr>
            <a:spLocks noGrp="1"/>
          </p:cNvSpPr>
          <p:nvPr>
            <p:ph type="sldNum" sz="quarter" idx="12"/>
          </p:nvPr>
        </p:nvSpPr>
        <p:spPr/>
        <p:txBody>
          <a:bodyPr/>
          <a:lstStyle/>
          <a:p>
            <a:fld id="{EA063CD8-C310-B04A-BEB5-C7A5DDD6596E}" type="slidenum">
              <a:rPr lang="fr-FR" smtClean="0"/>
              <a:t>‹N°›</a:t>
            </a:fld>
            <a:endParaRPr lang="fr-FR"/>
          </a:p>
        </p:txBody>
      </p:sp>
    </p:spTree>
    <p:extLst>
      <p:ext uri="{BB962C8B-B14F-4D97-AF65-F5344CB8AC3E}">
        <p14:creationId xmlns:p14="http://schemas.microsoft.com/office/powerpoint/2010/main" val="3951322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3652FC4-C32B-C349-B316-BBF3CE7F63FA}"/>
              </a:ext>
            </a:extLst>
          </p:cNvPr>
          <p:cNvSpPr>
            <a:spLocks noGrp="1"/>
          </p:cNvSpPr>
          <p:nvPr>
            <p:ph type="dt" sz="half" idx="10"/>
          </p:nvPr>
        </p:nvSpPr>
        <p:spPr/>
        <p:txBody>
          <a:bodyPr/>
          <a:lstStyle/>
          <a:p>
            <a:fld id="{1E108D3C-91D8-DD41-A6AD-AEDBF864DF34}" type="datetime1">
              <a:rPr lang="fr-FR" smtClean="0"/>
              <a:t>08/01/2020</a:t>
            </a:fld>
            <a:endParaRPr lang="fr-FR"/>
          </a:p>
        </p:txBody>
      </p:sp>
      <p:sp>
        <p:nvSpPr>
          <p:cNvPr id="3" name="Espace réservé du pied de page 2">
            <a:extLst>
              <a:ext uri="{FF2B5EF4-FFF2-40B4-BE49-F238E27FC236}">
                <a16:creationId xmlns:a16="http://schemas.microsoft.com/office/drawing/2014/main" id="{87140BA8-CFE8-684A-A24A-8BB77F02DB90}"/>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244DB723-DDEA-D74B-915D-0F73E09F2FA5}"/>
              </a:ext>
            </a:extLst>
          </p:cNvPr>
          <p:cNvSpPr>
            <a:spLocks noGrp="1"/>
          </p:cNvSpPr>
          <p:nvPr>
            <p:ph type="sldNum" sz="quarter" idx="12"/>
          </p:nvPr>
        </p:nvSpPr>
        <p:spPr/>
        <p:txBody>
          <a:bodyPr/>
          <a:lstStyle/>
          <a:p>
            <a:fld id="{EA063CD8-C310-B04A-BEB5-C7A5DDD6596E}" type="slidenum">
              <a:rPr lang="fr-FR" smtClean="0"/>
              <a:t>‹N°›</a:t>
            </a:fld>
            <a:endParaRPr lang="fr-FR"/>
          </a:p>
        </p:txBody>
      </p:sp>
    </p:spTree>
    <p:extLst>
      <p:ext uri="{BB962C8B-B14F-4D97-AF65-F5344CB8AC3E}">
        <p14:creationId xmlns:p14="http://schemas.microsoft.com/office/powerpoint/2010/main" val="2405410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6069A2-971F-D24D-B615-A8AA422C6C9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4212015D-7A9A-C340-869E-CE6557EF55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593128DE-9D63-B54C-97E0-B9E4A19B0D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05EB0F7-D7F2-4841-B5BD-3056A804AE0E}"/>
              </a:ext>
            </a:extLst>
          </p:cNvPr>
          <p:cNvSpPr>
            <a:spLocks noGrp="1"/>
          </p:cNvSpPr>
          <p:nvPr>
            <p:ph type="dt" sz="half" idx="10"/>
          </p:nvPr>
        </p:nvSpPr>
        <p:spPr/>
        <p:txBody>
          <a:bodyPr/>
          <a:lstStyle/>
          <a:p>
            <a:fld id="{31810537-BEED-1746-B6ED-D74FD7F76468}" type="datetime1">
              <a:rPr lang="fr-FR" smtClean="0"/>
              <a:t>08/01/2020</a:t>
            </a:fld>
            <a:endParaRPr lang="fr-FR"/>
          </a:p>
        </p:txBody>
      </p:sp>
      <p:sp>
        <p:nvSpPr>
          <p:cNvPr id="6" name="Espace réservé du pied de page 5">
            <a:extLst>
              <a:ext uri="{FF2B5EF4-FFF2-40B4-BE49-F238E27FC236}">
                <a16:creationId xmlns:a16="http://schemas.microsoft.com/office/drawing/2014/main" id="{7F0C9CE8-FD09-C44B-9AB8-9CB4B8924D6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4D49681-AA0F-8A4A-90DD-59EA23FBF911}"/>
              </a:ext>
            </a:extLst>
          </p:cNvPr>
          <p:cNvSpPr>
            <a:spLocks noGrp="1"/>
          </p:cNvSpPr>
          <p:nvPr>
            <p:ph type="sldNum" sz="quarter" idx="12"/>
          </p:nvPr>
        </p:nvSpPr>
        <p:spPr/>
        <p:txBody>
          <a:bodyPr/>
          <a:lstStyle/>
          <a:p>
            <a:fld id="{EA063CD8-C310-B04A-BEB5-C7A5DDD6596E}" type="slidenum">
              <a:rPr lang="fr-FR" smtClean="0"/>
              <a:t>‹N°›</a:t>
            </a:fld>
            <a:endParaRPr lang="fr-FR"/>
          </a:p>
        </p:txBody>
      </p:sp>
    </p:spTree>
    <p:extLst>
      <p:ext uri="{BB962C8B-B14F-4D97-AF65-F5344CB8AC3E}">
        <p14:creationId xmlns:p14="http://schemas.microsoft.com/office/powerpoint/2010/main" val="3661302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6B61C4-F3C9-1441-B1D8-DE511297B6B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367BC895-3393-FC41-BB0D-EC29C1A200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B14CCBCD-43F6-BD4A-AB3B-E534AA33DB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EDFA7D0-DF99-6F47-9938-5228996DCD83}"/>
              </a:ext>
            </a:extLst>
          </p:cNvPr>
          <p:cNvSpPr>
            <a:spLocks noGrp="1"/>
          </p:cNvSpPr>
          <p:nvPr>
            <p:ph type="dt" sz="half" idx="10"/>
          </p:nvPr>
        </p:nvSpPr>
        <p:spPr/>
        <p:txBody>
          <a:bodyPr/>
          <a:lstStyle/>
          <a:p>
            <a:fld id="{246612AE-F3DE-D44A-945B-167C33F6DC40}" type="datetime1">
              <a:rPr lang="fr-FR" smtClean="0"/>
              <a:t>08/01/2020</a:t>
            </a:fld>
            <a:endParaRPr lang="fr-FR"/>
          </a:p>
        </p:txBody>
      </p:sp>
      <p:sp>
        <p:nvSpPr>
          <p:cNvPr id="6" name="Espace réservé du pied de page 5">
            <a:extLst>
              <a:ext uri="{FF2B5EF4-FFF2-40B4-BE49-F238E27FC236}">
                <a16:creationId xmlns:a16="http://schemas.microsoft.com/office/drawing/2014/main" id="{83FA21E3-DAE3-1B43-A2E3-D8BA64F263A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2C5B05C-849B-4F46-B56F-1EA35DED6117}"/>
              </a:ext>
            </a:extLst>
          </p:cNvPr>
          <p:cNvSpPr>
            <a:spLocks noGrp="1"/>
          </p:cNvSpPr>
          <p:nvPr>
            <p:ph type="sldNum" sz="quarter" idx="12"/>
          </p:nvPr>
        </p:nvSpPr>
        <p:spPr/>
        <p:txBody>
          <a:bodyPr/>
          <a:lstStyle/>
          <a:p>
            <a:fld id="{EA063CD8-C310-B04A-BEB5-C7A5DDD6596E}" type="slidenum">
              <a:rPr lang="fr-FR" smtClean="0"/>
              <a:t>‹N°›</a:t>
            </a:fld>
            <a:endParaRPr lang="fr-FR"/>
          </a:p>
        </p:txBody>
      </p:sp>
    </p:spTree>
    <p:extLst>
      <p:ext uri="{BB962C8B-B14F-4D97-AF65-F5344CB8AC3E}">
        <p14:creationId xmlns:p14="http://schemas.microsoft.com/office/powerpoint/2010/main" val="4234877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64645255-7057-134D-9BCF-6C90CFAC63A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9E39FB4-21E9-D54E-B22E-313CDB304D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6380530-24A3-DA47-B64D-57D0C06559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01EA7C-F725-D84B-9EDB-06FB22CB488D}" type="datetime1">
              <a:rPr lang="fr-FR" smtClean="0"/>
              <a:t>08/01/2020</a:t>
            </a:fld>
            <a:endParaRPr lang="fr-FR"/>
          </a:p>
        </p:txBody>
      </p:sp>
      <p:sp>
        <p:nvSpPr>
          <p:cNvPr id="5" name="Espace réservé du pied de page 4">
            <a:extLst>
              <a:ext uri="{FF2B5EF4-FFF2-40B4-BE49-F238E27FC236}">
                <a16:creationId xmlns:a16="http://schemas.microsoft.com/office/drawing/2014/main" id="{DD25EE82-7CBC-354A-8A25-8DCBBB243F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0175DBD1-4F47-F74D-9292-E90D54E024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063CD8-C310-B04A-BEB5-C7A5DDD6596E}" type="slidenum">
              <a:rPr lang="fr-FR" smtClean="0"/>
              <a:t>‹N°›</a:t>
            </a:fld>
            <a:endParaRPr lang="fr-FR"/>
          </a:p>
        </p:txBody>
      </p:sp>
    </p:spTree>
    <p:extLst>
      <p:ext uri="{BB962C8B-B14F-4D97-AF65-F5344CB8AC3E}">
        <p14:creationId xmlns:p14="http://schemas.microsoft.com/office/powerpoint/2010/main" val="2973420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BCAE82-E74A-B14E-9FC0-5CD237B55503}"/>
              </a:ext>
            </a:extLst>
          </p:cNvPr>
          <p:cNvSpPr>
            <a:spLocks noGrp="1"/>
          </p:cNvSpPr>
          <p:nvPr>
            <p:ph type="ctrTitle"/>
          </p:nvPr>
        </p:nvSpPr>
        <p:spPr/>
        <p:txBody>
          <a:bodyPr>
            <a:normAutofit/>
          </a:bodyPr>
          <a:lstStyle/>
          <a:p>
            <a:r>
              <a:rPr lang="fr-FR" sz="4400" b="1" dirty="0"/>
              <a:t>Etude d’impact des modalités tarifaires de la </a:t>
            </a:r>
            <a:r>
              <a:rPr lang="fr-FR" sz="4400" b="1" dirty="0" err="1"/>
              <a:t>ZLECAf</a:t>
            </a:r>
            <a:r>
              <a:rPr lang="fr-FR" sz="4400" b="1" dirty="0"/>
              <a:t> sur les économies de l’Afrique Centrale</a:t>
            </a:r>
          </a:p>
        </p:txBody>
      </p:sp>
      <p:sp>
        <p:nvSpPr>
          <p:cNvPr id="3" name="Sous-titre 2">
            <a:extLst>
              <a:ext uri="{FF2B5EF4-FFF2-40B4-BE49-F238E27FC236}">
                <a16:creationId xmlns:a16="http://schemas.microsoft.com/office/drawing/2014/main" id="{2D36657A-E500-E240-95FD-E95831B8D5F1}"/>
              </a:ext>
            </a:extLst>
          </p:cNvPr>
          <p:cNvSpPr>
            <a:spLocks noGrp="1"/>
          </p:cNvSpPr>
          <p:nvPr>
            <p:ph type="subTitle" idx="1"/>
          </p:nvPr>
        </p:nvSpPr>
        <p:spPr/>
        <p:txBody>
          <a:bodyPr/>
          <a:lstStyle/>
          <a:p>
            <a:endParaRPr lang="fr-FR" dirty="0"/>
          </a:p>
          <a:p>
            <a:r>
              <a:rPr lang="fr-FR" dirty="0"/>
              <a:t>Sékou Falil Doumbouya</a:t>
            </a:r>
          </a:p>
          <a:p>
            <a:r>
              <a:rPr lang="fr-FR" dirty="0"/>
              <a:t>Douala, 6 janvier 2020</a:t>
            </a:r>
          </a:p>
        </p:txBody>
      </p:sp>
    </p:spTree>
    <p:extLst>
      <p:ext uri="{BB962C8B-B14F-4D97-AF65-F5344CB8AC3E}">
        <p14:creationId xmlns:p14="http://schemas.microsoft.com/office/powerpoint/2010/main" val="2662347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197928B-93E9-C04D-9D21-68766B6CB9FF}"/>
              </a:ext>
            </a:extLst>
          </p:cNvPr>
          <p:cNvSpPr>
            <a:spLocks noGrp="1"/>
          </p:cNvSpPr>
          <p:nvPr>
            <p:ph type="title"/>
          </p:nvPr>
        </p:nvSpPr>
        <p:spPr>
          <a:xfrm>
            <a:off x="201881" y="365125"/>
            <a:ext cx="11780321" cy="1325563"/>
          </a:xfrm>
        </p:spPr>
        <p:txBody>
          <a:bodyPr/>
          <a:lstStyle/>
          <a:p>
            <a:r>
              <a:rPr lang="fr-FR" b="1" dirty="0"/>
              <a:t>Quelques implications de politique économique  (2)</a:t>
            </a:r>
            <a:endParaRPr lang="fr-FR" dirty="0"/>
          </a:p>
        </p:txBody>
      </p:sp>
      <p:sp>
        <p:nvSpPr>
          <p:cNvPr id="3" name="Espace réservé du contenu 2">
            <a:extLst>
              <a:ext uri="{FF2B5EF4-FFF2-40B4-BE49-F238E27FC236}">
                <a16:creationId xmlns:a16="http://schemas.microsoft.com/office/drawing/2014/main" id="{18EDDFED-3C8A-EC45-91E0-A2C27E3466BC}"/>
              </a:ext>
            </a:extLst>
          </p:cNvPr>
          <p:cNvSpPr>
            <a:spLocks noGrp="1"/>
          </p:cNvSpPr>
          <p:nvPr>
            <p:ph idx="1"/>
          </p:nvPr>
        </p:nvSpPr>
        <p:spPr>
          <a:xfrm>
            <a:off x="403761" y="1825625"/>
            <a:ext cx="11780321" cy="4351338"/>
          </a:xfrm>
        </p:spPr>
        <p:txBody>
          <a:bodyPr>
            <a:normAutofit lnSpcReduction="10000"/>
          </a:bodyPr>
          <a:lstStyle/>
          <a:p>
            <a:r>
              <a:rPr lang="fr-FR" dirty="0"/>
              <a:t>Les gains de bien-être estimés dépendent de la structure des marchés</a:t>
            </a:r>
          </a:p>
          <a:p>
            <a:r>
              <a:rPr lang="fr-FR" dirty="0"/>
              <a:t>Pour la CEEA dans son ensemble, comme pour certains pays (Angola, Burundi, RCA, Tchad), les gains sont importants dans l’hypothèse de marché concurrentiel</a:t>
            </a:r>
          </a:p>
          <a:p>
            <a:r>
              <a:rPr lang="fr-FR" dirty="0">
                <a:solidFill>
                  <a:srgbClr val="FF0000"/>
                </a:solidFill>
              </a:rPr>
              <a:t>Recommandation:  </a:t>
            </a:r>
          </a:p>
          <a:p>
            <a:pPr lvl="1"/>
            <a:r>
              <a:rPr lang="fr-FR" dirty="0">
                <a:solidFill>
                  <a:srgbClr val="FF0000"/>
                </a:solidFill>
              </a:rPr>
              <a:t>mettre œuvre une régulation des pratiques anti-concurrentielles (existence d’un droit de la concurrence, une autorité de concurrence fonctionnelle, tribunaux compétents en matière de concurrence)</a:t>
            </a:r>
          </a:p>
          <a:p>
            <a:pPr lvl="1"/>
            <a:r>
              <a:rPr lang="fr-FR" dirty="0">
                <a:solidFill>
                  <a:srgbClr val="FF0000"/>
                </a:solidFill>
              </a:rPr>
              <a:t>Pour les pays où les gains estimés sont élevés avec des structures de marchés imparfaits, il est important que les pays exploitent leurs avantages comparatifs dans les secteurs ou dans les entreprises où ils disposent des rendements d’échelles croissants qui justifient la concurrence imparfaite</a:t>
            </a:r>
            <a:r>
              <a:rPr lang="fr-FR" dirty="0">
                <a:solidFill>
                  <a:srgbClr val="FF0000"/>
                </a:solidFill>
                <a:effectLst/>
              </a:rPr>
              <a:t> </a:t>
            </a:r>
            <a:endParaRPr lang="fr-FR" dirty="0">
              <a:solidFill>
                <a:srgbClr val="FF0000"/>
              </a:solidFill>
            </a:endParaRPr>
          </a:p>
        </p:txBody>
      </p:sp>
      <p:sp>
        <p:nvSpPr>
          <p:cNvPr id="4" name="Espace réservé du numéro de diapositive 3">
            <a:extLst>
              <a:ext uri="{FF2B5EF4-FFF2-40B4-BE49-F238E27FC236}">
                <a16:creationId xmlns:a16="http://schemas.microsoft.com/office/drawing/2014/main" id="{C231F3A3-23C0-864A-A920-AEFA6612D487}"/>
              </a:ext>
            </a:extLst>
          </p:cNvPr>
          <p:cNvSpPr>
            <a:spLocks noGrp="1"/>
          </p:cNvSpPr>
          <p:nvPr>
            <p:ph type="sldNum" sz="quarter" idx="12"/>
          </p:nvPr>
        </p:nvSpPr>
        <p:spPr/>
        <p:txBody>
          <a:bodyPr/>
          <a:lstStyle/>
          <a:p>
            <a:fld id="{EA063CD8-C310-B04A-BEB5-C7A5DDD6596E}" type="slidenum">
              <a:rPr lang="fr-FR" smtClean="0"/>
              <a:t>10</a:t>
            </a:fld>
            <a:endParaRPr lang="fr-FR"/>
          </a:p>
        </p:txBody>
      </p:sp>
    </p:spTree>
    <p:extLst>
      <p:ext uri="{BB962C8B-B14F-4D97-AF65-F5344CB8AC3E}">
        <p14:creationId xmlns:p14="http://schemas.microsoft.com/office/powerpoint/2010/main" val="355437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889F36-EDA7-A040-9B1B-3FA20536B270}"/>
              </a:ext>
            </a:extLst>
          </p:cNvPr>
          <p:cNvSpPr>
            <a:spLocks noGrp="1"/>
          </p:cNvSpPr>
          <p:nvPr>
            <p:ph type="title"/>
          </p:nvPr>
        </p:nvSpPr>
        <p:spPr>
          <a:xfrm>
            <a:off x="285009" y="1710048"/>
            <a:ext cx="11614066" cy="2308204"/>
          </a:xfrm>
        </p:spPr>
        <p:txBody>
          <a:bodyPr>
            <a:normAutofit fontScale="90000"/>
          </a:bodyPr>
          <a:lstStyle/>
          <a:p>
            <a:pPr algn="ctr"/>
            <a:r>
              <a:rPr lang="fr-FR" b="1" dirty="0"/>
              <a:t>Résultats détaillés en équilibre partiel pour des pays individuels CEMAC (Cameroun, Tchad, Congo, Gabon) </a:t>
            </a:r>
            <a:br>
              <a:rPr lang="fr-FR" b="1" dirty="0"/>
            </a:br>
            <a:r>
              <a:rPr lang="fr-FR" b="1" dirty="0">
                <a:solidFill>
                  <a:srgbClr val="FF0000"/>
                </a:solidFill>
              </a:rPr>
              <a:t>Quel impact immédiat après 13 ans de mise en œuvre? </a:t>
            </a:r>
          </a:p>
        </p:txBody>
      </p:sp>
      <p:sp>
        <p:nvSpPr>
          <p:cNvPr id="4" name="Titre 1">
            <a:extLst>
              <a:ext uri="{FF2B5EF4-FFF2-40B4-BE49-F238E27FC236}">
                <a16:creationId xmlns:a16="http://schemas.microsoft.com/office/drawing/2014/main" id="{9494A52F-BFA6-F14B-98E7-0E136E65FFB0}"/>
              </a:ext>
            </a:extLst>
          </p:cNvPr>
          <p:cNvSpPr txBox="1">
            <a:spLocks/>
          </p:cNvSpPr>
          <p:nvPr/>
        </p:nvSpPr>
        <p:spPr>
          <a:xfrm>
            <a:off x="990600" y="4305752"/>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3200" b="1" dirty="0"/>
              <a:t>NB: Données non obtenues pour la Guinée Equatoriale  </a:t>
            </a:r>
          </a:p>
        </p:txBody>
      </p:sp>
      <p:sp>
        <p:nvSpPr>
          <p:cNvPr id="5" name="Espace réservé du numéro de diapositive 4">
            <a:extLst>
              <a:ext uri="{FF2B5EF4-FFF2-40B4-BE49-F238E27FC236}">
                <a16:creationId xmlns:a16="http://schemas.microsoft.com/office/drawing/2014/main" id="{C76E7EA0-92B3-894E-A842-B4E1E8766488}"/>
              </a:ext>
            </a:extLst>
          </p:cNvPr>
          <p:cNvSpPr>
            <a:spLocks noGrp="1"/>
          </p:cNvSpPr>
          <p:nvPr>
            <p:ph type="sldNum" sz="quarter" idx="12"/>
          </p:nvPr>
        </p:nvSpPr>
        <p:spPr/>
        <p:txBody>
          <a:bodyPr/>
          <a:lstStyle/>
          <a:p>
            <a:fld id="{EA063CD8-C310-B04A-BEB5-C7A5DDD6596E}" type="slidenum">
              <a:rPr lang="fr-FR" smtClean="0"/>
              <a:t>11</a:t>
            </a:fld>
            <a:endParaRPr lang="fr-FR"/>
          </a:p>
        </p:txBody>
      </p:sp>
    </p:spTree>
    <p:extLst>
      <p:ext uri="{BB962C8B-B14F-4D97-AF65-F5344CB8AC3E}">
        <p14:creationId xmlns:p14="http://schemas.microsoft.com/office/powerpoint/2010/main" val="40644729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5A0A60-7159-4045-9F09-50F7EA87BB31}"/>
              </a:ext>
            </a:extLst>
          </p:cNvPr>
          <p:cNvSpPr>
            <a:spLocks noGrp="1"/>
          </p:cNvSpPr>
          <p:nvPr>
            <p:ph type="title"/>
          </p:nvPr>
        </p:nvSpPr>
        <p:spPr>
          <a:xfrm>
            <a:off x="838200" y="2882694"/>
            <a:ext cx="10515600" cy="1325563"/>
          </a:xfrm>
        </p:spPr>
        <p:txBody>
          <a:bodyPr/>
          <a:lstStyle/>
          <a:p>
            <a:r>
              <a:rPr lang="fr-FR" dirty="0"/>
              <a:t>CAMEROUN</a:t>
            </a:r>
          </a:p>
        </p:txBody>
      </p:sp>
      <p:sp>
        <p:nvSpPr>
          <p:cNvPr id="4" name="Espace réservé du numéro de diapositive 3">
            <a:extLst>
              <a:ext uri="{FF2B5EF4-FFF2-40B4-BE49-F238E27FC236}">
                <a16:creationId xmlns:a16="http://schemas.microsoft.com/office/drawing/2014/main" id="{C50C1B3D-373E-C247-8DB9-D7104F1389D6}"/>
              </a:ext>
            </a:extLst>
          </p:cNvPr>
          <p:cNvSpPr>
            <a:spLocks noGrp="1"/>
          </p:cNvSpPr>
          <p:nvPr>
            <p:ph type="sldNum" sz="quarter" idx="12"/>
          </p:nvPr>
        </p:nvSpPr>
        <p:spPr/>
        <p:txBody>
          <a:bodyPr/>
          <a:lstStyle/>
          <a:p>
            <a:fld id="{EA063CD8-C310-B04A-BEB5-C7A5DDD6596E}" type="slidenum">
              <a:rPr lang="fr-FR" smtClean="0"/>
              <a:t>12</a:t>
            </a:fld>
            <a:endParaRPr lang="fr-FR"/>
          </a:p>
        </p:txBody>
      </p:sp>
    </p:spTree>
    <p:extLst>
      <p:ext uri="{BB962C8B-B14F-4D97-AF65-F5344CB8AC3E}">
        <p14:creationId xmlns:p14="http://schemas.microsoft.com/office/powerpoint/2010/main" val="37693396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6EF925-D148-7743-90F4-AE503D97E942}"/>
              </a:ext>
            </a:extLst>
          </p:cNvPr>
          <p:cNvSpPr>
            <a:spLocks noGrp="1"/>
          </p:cNvSpPr>
          <p:nvPr>
            <p:ph type="title"/>
          </p:nvPr>
        </p:nvSpPr>
        <p:spPr/>
        <p:txBody>
          <a:bodyPr>
            <a:normAutofit/>
          </a:bodyPr>
          <a:lstStyle/>
          <a:p>
            <a:r>
              <a:rPr lang="fr-FR" sz="3600" b="1" dirty="0"/>
              <a:t>Baisse légère de la protection, mais l’impact n’est pas uniforme dans tous les secteurs </a:t>
            </a:r>
          </a:p>
        </p:txBody>
      </p:sp>
      <p:pic>
        <p:nvPicPr>
          <p:cNvPr id="4" name="Espace réservé du contenu 3">
            <a:extLst>
              <a:ext uri="{FF2B5EF4-FFF2-40B4-BE49-F238E27FC236}">
                <a16:creationId xmlns:a16="http://schemas.microsoft.com/office/drawing/2014/main" id="{3CA11FAB-7B7E-2540-A921-14390DEA423B}"/>
              </a:ext>
            </a:extLst>
          </p:cNvPr>
          <p:cNvPicPr>
            <a:picLocks noGrp="1" noChangeAspect="1"/>
          </p:cNvPicPr>
          <p:nvPr>
            <p:ph idx="1"/>
          </p:nvPr>
        </p:nvPicPr>
        <p:blipFill>
          <a:blip r:embed="rId2"/>
          <a:stretch>
            <a:fillRect/>
          </a:stretch>
        </p:blipFill>
        <p:spPr>
          <a:xfrm>
            <a:off x="838201" y="1900052"/>
            <a:ext cx="9980220" cy="4592823"/>
          </a:xfrm>
          <a:prstGeom prst="rect">
            <a:avLst/>
          </a:prstGeom>
        </p:spPr>
      </p:pic>
      <p:sp>
        <p:nvSpPr>
          <p:cNvPr id="5" name="Espace réservé du numéro de diapositive 4">
            <a:extLst>
              <a:ext uri="{FF2B5EF4-FFF2-40B4-BE49-F238E27FC236}">
                <a16:creationId xmlns:a16="http://schemas.microsoft.com/office/drawing/2014/main" id="{B15FF355-336C-414D-9ADE-4C1FC15034A5}"/>
              </a:ext>
            </a:extLst>
          </p:cNvPr>
          <p:cNvSpPr>
            <a:spLocks noGrp="1"/>
          </p:cNvSpPr>
          <p:nvPr>
            <p:ph type="sldNum" sz="quarter" idx="12"/>
          </p:nvPr>
        </p:nvSpPr>
        <p:spPr/>
        <p:txBody>
          <a:bodyPr/>
          <a:lstStyle/>
          <a:p>
            <a:fld id="{EA063CD8-C310-B04A-BEB5-C7A5DDD6596E}" type="slidenum">
              <a:rPr lang="fr-FR" smtClean="0"/>
              <a:t>13</a:t>
            </a:fld>
            <a:endParaRPr lang="fr-FR"/>
          </a:p>
        </p:txBody>
      </p:sp>
    </p:spTree>
    <p:extLst>
      <p:ext uri="{BB962C8B-B14F-4D97-AF65-F5344CB8AC3E}">
        <p14:creationId xmlns:p14="http://schemas.microsoft.com/office/powerpoint/2010/main" val="3373789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7ACA46-BC6C-7C4C-8A7D-71482773628A}"/>
              </a:ext>
            </a:extLst>
          </p:cNvPr>
          <p:cNvSpPr>
            <a:spLocks noGrp="1"/>
          </p:cNvSpPr>
          <p:nvPr>
            <p:ph type="title"/>
          </p:nvPr>
        </p:nvSpPr>
        <p:spPr>
          <a:xfrm>
            <a:off x="403761" y="365125"/>
            <a:ext cx="11507189" cy="1325563"/>
          </a:xfrm>
        </p:spPr>
        <p:txBody>
          <a:bodyPr>
            <a:normAutofit/>
          </a:bodyPr>
          <a:lstStyle/>
          <a:p>
            <a:r>
              <a:rPr lang="fr-FR" sz="3600" b="1" dirty="0"/>
              <a:t>Légère augmentation des importations et baisse des revenus</a:t>
            </a:r>
          </a:p>
        </p:txBody>
      </p:sp>
      <p:pic>
        <p:nvPicPr>
          <p:cNvPr id="4" name="Espace réservé du contenu 3">
            <a:extLst>
              <a:ext uri="{FF2B5EF4-FFF2-40B4-BE49-F238E27FC236}">
                <a16:creationId xmlns:a16="http://schemas.microsoft.com/office/drawing/2014/main" id="{B4D0D9A3-E720-E54E-BED1-3F067229F722}"/>
              </a:ext>
            </a:extLst>
          </p:cNvPr>
          <p:cNvPicPr>
            <a:picLocks noGrp="1" noChangeAspect="1"/>
          </p:cNvPicPr>
          <p:nvPr>
            <p:ph idx="1"/>
          </p:nvPr>
        </p:nvPicPr>
        <p:blipFill>
          <a:blip r:embed="rId2"/>
          <a:stretch>
            <a:fillRect/>
          </a:stretch>
        </p:blipFill>
        <p:spPr>
          <a:xfrm>
            <a:off x="985652" y="1840675"/>
            <a:ext cx="10010899" cy="4363265"/>
          </a:xfrm>
          <a:prstGeom prst="rect">
            <a:avLst/>
          </a:prstGeom>
        </p:spPr>
      </p:pic>
      <p:sp>
        <p:nvSpPr>
          <p:cNvPr id="5" name="Espace réservé du numéro de diapositive 4">
            <a:extLst>
              <a:ext uri="{FF2B5EF4-FFF2-40B4-BE49-F238E27FC236}">
                <a16:creationId xmlns:a16="http://schemas.microsoft.com/office/drawing/2014/main" id="{2CD6D890-A997-794A-957A-20F812C1BF15}"/>
              </a:ext>
            </a:extLst>
          </p:cNvPr>
          <p:cNvSpPr>
            <a:spLocks noGrp="1"/>
          </p:cNvSpPr>
          <p:nvPr>
            <p:ph type="sldNum" sz="quarter" idx="12"/>
          </p:nvPr>
        </p:nvSpPr>
        <p:spPr/>
        <p:txBody>
          <a:bodyPr/>
          <a:lstStyle/>
          <a:p>
            <a:fld id="{EA063CD8-C310-B04A-BEB5-C7A5DDD6596E}" type="slidenum">
              <a:rPr lang="fr-FR" smtClean="0"/>
              <a:t>14</a:t>
            </a:fld>
            <a:endParaRPr lang="fr-FR"/>
          </a:p>
        </p:txBody>
      </p:sp>
    </p:spTree>
    <p:extLst>
      <p:ext uri="{BB962C8B-B14F-4D97-AF65-F5344CB8AC3E}">
        <p14:creationId xmlns:p14="http://schemas.microsoft.com/office/powerpoint/2010/main" val="9138751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57BFCD-688D-1047-9BCA-0F88654E97F3}"/>
              </a:ext>
            </a:extLst>
          </p:cNvPr>
          <p:cNvSpPr>
            <a:spLocks noGrp="1"/>
          </p:cNvSpPr>
          <p:nvPr>
            <p:ph type="title"/>
          </p:nvPr>
        </p:nvSpPr>
        <p:spPr>
          <a:xfrm>
            <a:off x="510639" y="365125"/>
            <a:ext cx="11162805" cy="1325563"/>
          </a:xfrm>
        </p:spPr>
        <p:txBody>
          <a:bodyPr>
            <a:normAutofit fontScale="90000"/>
          </a:bodyPr>
          <a:lstStyle/>
          <a:p>
            <a:r>
              <a:rPr lang="fr-FR" sz="3200" b="1" dirty="0"/>
              <a:t>Des gains de création de commerce (0,1% des importations), peu d’effet de correction de commerce, mais des diversions du commerce (0,8% des importations en provenance du reste de l’Afrique) </a:t>
            </a:r>
          </a:p>
        </p:txBody>
      </p:sp>
      <p:pic>
        <p:nvPicPr>
          <p:cNvPr id="5" name="Espace réservé du contenu 4">
            <a:extLst>
              <a:ext uri="{FF2B5EF4-FFF2-40B4-BE49-F238E27FC236}">
                <a16:creationId xmlns:a16="http://schemas.microsoft.com/office/drawing/2014/main" id="{80545D66-D393-EA41-AFE0-867DC434BAD2}"/>
              </a:ext>
            </a:extLst>
          </p:cNvPr>
          <p:cNvPicPr>
            <a:picLocks noGrp="1" noChangeAspect="1"/>
          </p:cNvPicPr>
          <p:nvPr>
            <p:ph idx="1"/>
          </p:nvPr>
        </p:nvPicPr>
        <p:blipFill>
          <a:blip r:embed="rId2"/>
          <a:stretch>
            <a:fillRect/>
          </a:stretch>
        </p:blipFill>
        <p:spPr>
          <a:xfrm>
            <a:off x="838200" y="2422566"/>
            <a:ext cx="9528958" cy="3135086"/>
          </a:xfrm>
          <a:prstGeom prst="rect">
            <a:avLst/>
          </a:prstGeom>
        </p:spPr>
      </p:pic>
      <p:sp>
        <p:nvSpPr>
          <p:cNvPr id="4" name="Espace réservé du numéro de diapositive 3">
            <a:extLst>
              <a:ext uri="{FF2B5EF4-FFF2-40B4-BE49-F238E27FC236}">
                <a16:creationId xmlns:a16="http://schemas.microsoft.com/office/drawing/2014/main" id="{C4C3E224-9715-024E-B9FE-7EE371D42E4D}"/>
              </a:ext>
            </a:extLst>
          </p:cNvPr>
          <p:cNvSpPr>
            <a:spLocks noGrp="1"/>
          </p:cNvSpPr>
          <p:nvPr>
            <p:ph type="sldNum" sz="quarter" idx="12"/>
          </p:nvPr>
        </p:nvSpPr>
        <p:spPr/>
        <p:txBody>
          <a:bodyPr/>
          <a:lstStyle/>
          <a:p>
            <a:fld id="{EA063CD8-C310-B04A-BEB5-C7A5DDD6596E}" type="slidenum">
              <a:rPr lang="fr-FR" smtClean="0"/>
              <a:t>15</a:t>
            </a:fld>
            <a:endParaRPr lang="fr-FR"/>
          </a:p>
        </p:txBody>
      </p:sp>
    </p:spTree>
    <p:extLst>
      <p:ext uri="{BB962C8B-B14F-4D97-AF65-F5344CB8AC3E}">
        <p14:creationId xmlns:p14="http://schemas.microsoft.com/office/powerpoint/2010/main" val="27443685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473107-F078-304C-B282-3291CF00CC39}"/>
              </a:ext>
            </a:extLst>
          </p:cNvPr>
          <p:cNvSpPr>
            <a:spLocks noGrp="1"/>
          </p:cNvSpPr>
          <p:nvPr>
            <p:ph type="title"/>
          </p:nvPr>
        </p:nvSpPr>
        <p:spPr/>
        <p:txBody>
          <a:bodyPr>
            <a:normAutofit/>
          </a:bodyPr>
          <a:lstStyle/>
          <a:p>
            <a:r>
              <a:rPr lang="fr-FR" sz="3200" b="1" dirty="0"/>
              <a:t>L’impact sur la profitabilité « synthétique » des entreprises selon les canaux de transmission</a:t>
            </a:r>
          </a:p>
        </p:txBody>
      </p:sp>
      <p:pic>
        <p:nvPicPr>
          <p:cNvPr id="5" name="Espace réservé du contenu 4">
            <a:extLst>
              <a:ext uri="{FF2B5EF4-FFF2-40B4-BE49-F238E27FC236}">
                <a16:creationId xmlns:a16="http://schemas.microsoft.com/office/drawing/2014/main" id="{FFA2ED29-98C9-9141-BF26-B42DC5077FCB}"/>
              </a:ext>
            </a:extLst>
          </p:cNvPr>
          <p:cNvPicPr>
            <a:picLocks noGrp="1" noChangeAspect="1"/>
          </p:cNvPicPr>
          <p:nvPr>
            <p:ph idx="1"/>
          </p:nvPr>
        </p:nvPicPr>
        <p:blipFill>
          <a:blip r:embed="rId2"/>
          <a:stretch>
            <a:fillRect/>
          </a:stretch>
        </p:blipFill>
        <p:spPr>
          <a:xfrm>
            <a:off x="838200" y="1825624"/>
            <a:ext cx="10260509" cy="4530725"/>
          </a:xfrm>
          <a:prstGeom prst="rect">
            <a:avLst/>
          </a:prstGeom>
        </p:spPr>
      </p:pic>
      <p:sp>
        <p:nvSpPr>
          <p:cNvPr id="4" name="Espace réservé du numéro de diapositive 3">
            <a:extLst>
              <a:ext uri="{FF2B5EF4-FFF2-40B4-BE49-F238E27FC236}">
                <a16:creationId xmlns:a16="http://schemas.microsoft.com/office/drawing/2014/main" id="{6396AE57-B7DA-A448-A72A-EF5BFBAD0F6A}"/>
              </a:ext>
            </a:extLst>
          </p:cNvPr>
          <p:cNvSpPr>
            <a:spLocks noGrp="1"/>
          </p:cNvSpPr>
          <p:nvPr>
            <p:ph type="sldNum" sz="quarter" idx="12"/>
          </p:nvPr>
        </p:nvSpPr>
        <p:spPr/>
        <p:txBody>
          <a:bodyPr/>
          <a:lstStyle/>
          <a:p>
            <a:fld id="{EA063CD8-C310-B04A-BEB5-C7A5DDD6596E}" type="slidenum">
              <a:rPr lang="fr-FR" smtClean="0"/>
              <a:t>16</a:t>
            </a:fld>
            <a:endParaRPr lang="fr-FR"/>
          </a:p>
        </p:txBody>
      </p:sp>
    </p:spTree>
    <p:extLst>
      <p:ext uri="{BB962C8B-B14F-4D97-AF65-F5344CB8AC3E}">
        <p14:creationId xmlns:p14="http://schemas.microsoft.com/office/powerpoint/2010/main" val="1370777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23827C-93C8-0942-AAD1-4833A7BFE5F7}"/>
              </a:ext>
            </a:extLst>
          </p:cNvPr>
          <p:cNvSpPr>
            <a:spLocks noGrp="1"/>
          </p:cNvSpPr>
          <p:nvPr>
            <p:ph type="title"/>
          </p:nvPr>
        </p:nvSpPr>
        <p:spPr>
          <a:xfrm>
            <a:off x="838200" y="365125"/>
            <a:ext cx="10668990" cy="1325563"/>
          </a:xfrm>
        </p:spPr>
        <p:txBody>
          <a:bodyPr>
            <a:normAutofit/>
          </a:bodyPr>
          <a:lstStyle/>
          <a:p>
            <a:r>
              <a:rPr lang="fr-FR" sz="3200" b="1" dirty="0"/>
              <a:t>Quel impact à court terme sur la profitabilité des entreprises?</a:t>
            </a:r>
          </a:p>
        </p:txBody>
      </p:sp>
      <p:pic>
        <p:nvPicPr>
          <p:cNvPr id="5" name="Espace réservé du contenu 4">
            <a:extLst>
              <a:ext uri="{FF2B5EF4-FFF2-40B4-BE49-F238E27FC236}">
                <a16:creationId xmlns:a16="http://schemas.microsoft.com/office/drawing/2014/main" id="{924D41AF-7622-5C4F-A4CF-6677D356FFAD}"/>
              </a:ext>
            </a:extLst>
          </p:cNvPr>
          <p:cNvPicPr>
            <a:picLocks noGrp="1" noChangeAspect="1"/>
          </p:cNvPicPr>
          <p:nvPr>
            <p:ph idx="1"/>
          </p:nvPr>
        </p:nvPicPr>
        <p:blipFill>
          <a:blip r:embed="rId2"/>
          <a:stretch>
            <a:fillRect/>
          </a:stretch>
        </p:blipFill>
        <p:spPr>
          <a:xfrm>
            <a:off x="973777" y="2054431"/>
            <a:ext cx="9702140" cy="3942608"/>
          </a:xfrm>
          <a:prstGeom prst="rect">
            <a:avLst/>
          </a:prstGeom>
        </p:spPr>
      </p:pic>
      <p:sp>
        <p:nvSpPr>
          <p:cNvPr id="4" name="Espace réservé du numéro de diapositive 3">
            <a:extLst>
              <a:ext uri="{FF2B5EF4-FFF2-40B4-BE49-F238E27FC236}">
                <a16:creationId xmlns:a16="http://schemas.microsoft.com/office/drawing/2014/main" id="{59001FB9-D8EB-3844-A2E2-9567B8579091}"/>
              </a:ext>
            </a:extLst>
          </p:cNvPr>
          <p:cNvSpPr>
            <a:spLocks noGrp="1"/>
          </p:cNvSpPr>
          <p:nvPr>
            <p:ph type="sldNum" sz="quarter" idx="12"/>
          </p:nvPr>
        </p:nvSpPr>
        <p:spPr/>
        <p:txBody>
          <a:bodyPr/>
          <a:lstStyle/>
          <a:p>
            <a:fld id="{EA063CD8-C310-B04A-BEB5-C7A5DDD6596E}" type="slidenum">
              <a:rPr lang="fr-FR" smtClean="0"/>
              <a:t>17</a:t>
            </a:fld>
            <a:endParaRPr lang="fr-FR"/>
          </a:p>
        </p:txBody>
      </p:sp>
    </p:spTree>
    <p:extLst>
      <p:ext uri="{BB962C8B-B14F-4D97-AF65-F5344CB8AC3E}">
        <p14:creationId xmlns:p14="http://schemas.microsoft.com/office/powerpoint/2010/main" val="2607459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BB7C04-CD68-7E48-B2AE-36423740E184}"/>
              </a:ext>
            </a:extLst>
          </p:cNvPr>
          <p:cNvSpPr>
            <a:spLocks noGrp="1"/>
          </p:cNvSpPr>
          <p:nvPr>
            <p:ph type="title"/>
          </p:nvPr>
        </p:nvSpPr>
        <p:spPr>
          <a:xfrm>
            <a:off x="427513" y="365125"/>
            <a:ext cx="11471562" cy="1325563"/>
          </a:xfrm>
        </p:spPr>
        <p:txBody>
          <a:bodyPr>
            <a:normAutofit/>
          </a:bodyPr>
          <a:lstStyle/>
          <a:p>
            <a:r>
              <a:rPr lang="fr-FR" sz="3200" b="1" dirty="0"/>
              <a:t>Quel impact à court terme sur la distribution de l’emploi existant au regard de la distribution de la profitabilité de leurs entreprises?   </a:t>
            </a:r>
          </a:p>
        </p:txBody>
      </p:sp>
      <p:pic>
        <p:nvPicPr>
          <p:cNvPr id="5" name="Espace réservé du contenu 4">
            <a:extLst>
              <a:ext uri="{FF2B5EF4-FFF2-40B4-BE49-F238E27FC236}">
                <a16:creationId xmlns:a16="http://schemas.microsoft.com/office/drawing/2014/main" id="{B6B92988-71E2-344E-974F-A077F7534744}"/>
              </a:ext>
            </a:extLst>
          </p:cNvPr>
          <p:cNvPicPr>
            <a:picLocks noGrp="1" noChangeAspect="1"/>
          </p:cNvPicPr>
          <p:nvPr>
            <p:ph idx="1"/>
          </p:nvPr>
        </p:nvPicPr>
        <p:blipFill>
          <a:blip r:embed="rId2"/>
          <a:stretch>
            <a:fillRect/>
          </a:stretch>
        </p:blipFill>
        <p:spPr>
          <a:xfrm>
            <a:off x="961901" y="1876302"/>
            <a:ext cx="9583387" cy="4215740"/>
          </a:xfrm>
          <a:prstGeom prst="rect">
            <a:avLst/>
          </a:prstGeom>
        </p:spPr>
      </p:pic>
      <p:sp>
        <p:nvSpPr>
          <p:cNvPr id="4" name="Espace réservé du numéro de diapositive 3">
            <a:extLst>
              <a:ext uri="{FF2B5EF4-FFF2-40B4-BE49-F238E27FC236}">
                <a16:creationId xmlns:a16="http://schemas.microsoft.com/office/drawing/2014/main" id="{B9A9616D-9E3B-E049-9797-05833B471E7F}"/>
              </a:ext>
            </a:extLst>
          </p:cNvPr>
          <p:cNvSpPr>
            <a:spLocks noGrp="1"/>
          </p:cNvSpPr>
          <p:nvPr>
            <p:ph type="sldNum" sz="quarter" idx="12"/>
          </p:nvPr>
        </p:nvSpPr>
        <p:spPr/>
        <p:txBody>
          <a:bodyPr/>
          <a:lstStyle/>
          <a:p>
            <a:fld id="{EA063CD8-C310-B04A-BEB5-C7A5DDD6596E}" type="slidenum">
              <a:rPr lang="fr-FR" smtClean="0"/>
              <a:t>18</a:t>
            </a:fld>
            <a:endParaRPr lang="fr-FR"/>
          </a:p>
        </p:txBody>
      </p:sp>
    </p:spTree>
    <p:extLst>
      <p:ext uri="{BB962C8B-B14F-4D97-AF65-F5344CB8AC3E}">
        <p14:creationId xmlns:p14="http://schemas.microsoft.com/office/powerpoint/2010/main" val="40595166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5A0A60-7159-4045-9F09-50F7EA87BB31}"/>
              </a:ext>
            </a:extLst>
          </p:cNvPr>
          <p:cNvSpPr>
            <a:spLocks noGrp="1"/>
          </p:cNvSpPr>
          <p:nvPr>
            <p:ph type="title"/>
          </p:nvPr>
        </p:nvSpPr>
        <p:spPr>
          <a:xfrm>
            <a:off x="838200" y="2882694"/>
            <a:ext cx="10515600" cy="1325563"/>
          </a:xfrm>
        </p:spPr>
        <p:txBody>
          <a:bodyPr/>
          <a:lstStyle/>
          <a:p>
            <a:r>
              <a:rPr lang="fr-FR" dirty="0"/>
              <a:t>TCHAD</a:t>
            </a:r>
          </a:p>
        </p:txBody>
      </p:sp>
      <p:sp>
        <p:nvSpPr>
          <p:cNvPr id="4" name="Espace réservé du numéro de diapositive 3">
            <a:extLst>
              <a:ext uri="{FF2B5EF4-FFF2-40B4-BE49-F238E27FC236}">
                <a16:creationId xmlns:a16="http://schemas.microsoft.com/office/drawing/2014/main" id="{C50C1B3D-373E-C247-8DB9-D7104F1389D6}"/>
              </a:ext>
            </a:extLst>
          </p:cNvPr>
          <p:cNvSpPr>
            <a:spLocks noGrp="1"/>
          </p:cNvSpPr>
          <p:nvPr>
            <p:ph type="sldNum" sz="quarter" idx="12"/>
          </p:nvPr>
        </p:nvSpPr>
        <p:spPr/>
        <p:txBody>
          <a:bodyPr/>
          <a:lstStyle/>
          <a:p>
            <a:fld id="{EA063CD8-C310-B04A-BEB5-C7A5DDD6596E}" type="slidenum">
              <a:rPr lang="fr-FR" smtClean="0"/>
              <a:t>19</a:t>
            </a:fld>
            <a:endParaRPr lang="fr-FR"/>
          </a:p>
        </p:txBody>
      </p:sp>
    </p:spTree>
    <p:extLst>
      <p:ext uri="{BB962C8B-B14F-4D97-AF65-F5344CB8AC3E}">
        <p14:creationId xmlns:p14="http://schemas.microsoft.com/office/powerpoint/2010/main" val="3787832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5F929B-C1B4-4D4A-B8A4-C998D4C7F835}"/>
              </a:ext>
            </a:extLst>
          </p:cNvPr>
          <p:cNvSpPr>
            <a:spLocks noGrp="1"/>
          </p:cNvSpPr>
          <p:nvPr>
            <p:ph type="title"/>
          </p:nvPr>
        </p:nvSpPr>
        <p:spPr>
          <a:xfrm>
            <a:off x="296883" y="365126"/>
            <a:ext cx="11542815" cy="1024288"/>
          </a:xfrm>
        </p:spPr>
        <p:txBody>
          <a:bodyPr>
            <a:normAutofit/>
          </a:bodyPr>
          <a:lstStyle/>
          <a:p>
            <a:r>
              <a:rPr lang="fr-FR" sz="3200" b="1" dirty="0"/>
              <a:t>Contexte: Modalités tarifaires convenues dans le cadre de la </a:t>
            </a:r>
            <a:r>
              <a:rPr lang="fr-FR" sz="3200" b="1" dirty="0" err="1"/>
              <a:t>ZLECAf</a:t>
            </a:r>
            <a:endParaRPr lang="fr-FR" sz="3200" b="1" dirty="0"/>
          </a:p>
        </p:txBody>
      </p:sp>
      <p:graphicFrame>
        <p:nvGraphicFramePr>
          <p:cNvPr id="7" name="Espace réservé du contenu 6">
            <a:extLst>
              <a:ext uri="{FF2B5EF4-FFF2-40B4-BE49-F238E27FC236}">
                <a16:creationId xmlns:a16="http://schemas.microsoft.com/office/drawing/2014/main" id="{85FC0020-D465-314C-9EA0-27EA9CF2296F}"/>
              </a:ext>
            </a:extLst>
          </p:cNvPr>
          <p:cNvGraphicFramePr>
            <a:graphicFrameLocks noGrp="1"/>
          </p:cNvGraphicFramePr>
          <p:nvPr>
            <p:ph idx="1"/>
            <p:extLst>
              <p:ext uri="{D42A27DB-BD31-4B8C-83A1-F6EECF244321}">
                <p14:modId xmlns:p14="http://schemas.microsoft.com/office/powerpoint/2010/main" val="1945134039"/>
              </p:ext>
            </p:extLst>
          </p:nvPr>
        </p:nvGraphicFramePr>
        <p:xfrm>
          <a:off x="724395" y="1805049"/>
          <a:ext cx="10515600" cy="4511039"/>
        </p:xfrm>
        <a:graphic>
          <a:graphicData uri="http://schemas.openxmlformats.org/drawingml/2006/table">
            <a:tbl>
              <a:tblPr firstRow="1" firstCol="1" bandRow="1">
                <a:tableStyleId>{5C22544A-7EE6-4342-B048-85BDC9FD1C3A}</a:tableStyleId>
              </a:tblPr>
              <a:tblGrid>
                <a:gridCol w="2164558">
                  <a:extLst>
                    <a:ext uri="{9D8B030D-6E8A-4147-A177-3AD203B41FA5}">
                      <a16:colId xmlns:a16="http://schemas.microsoft.com/office/drawing/2014/main" val="4032841344"/>
                    </a:ext>
                  </a:extLst>
                </a:gridCol>
                <a:gridCol w="2164558">
                  <a:extLst>
                    <a:ext uri="{9D8B030D-6E8A-4147-A177-3AD203B41FA5}">
                      <a16:colId xmlns:a16="http://schemas.microsoft.com/office/drawing/2014/main" val="3970389542"/>
                    </a:ext>
                  </a:extLst>
                </a:gridCol>
                <a:gridCol w="2164558">
                  <a:extLst>
                    <a:ext uri="{9D8B030D-6E8A-4147-A177-3AD203B41FA5}">
                      <a16:colId xmlns:a16="http://schemas.microsoft.com/office/drawing/2014/main" val="1340859700"/>
                    </a:ext>
                  </a:extLst>
                </a:gridCol>
                <a:gridCol w="2010963">
                  <a:extLst>
                    <a:ext uri="{9D8B030D-6E8A-4147-A177-3AD203B41FA5}">
                      <a16:colId xmlns:a16="http://schemas.microsoft.com/office/drawing/2014/main" val="3463482856"/>
                    </a:ext>
                  </a:extLst>
                </a:gridCol>
                <a:gridCol w="2010963">
                  <a:extLst>
                    <a:ext uri="{9D8B030D-6E8A-4147-A177-3AD203B41FA5}">
                      <a16:colId xmlns:a16="http://schemas.microsoft.com/office/drawing/2014/main" val="2246186060"/>
                    </a:ext>
                  </a:extLst>
                </a:gridCol>
              </a:tblGrid>
              <a:tr h="296092">
                <a:tc rowSpan="2" gridSpan="2">
                  <a:txBody>
                    <a:bodyPr/>
                    <a:lstStyle/>
                    <a:p>
                      <a:pPr algn="just">
                        <a:spcBef>
                          <a:spcPts val="600"/>
                        </a:spcBef>
                        <a:spcAft>
                          <a:spcPts val="0"/>
                        </a:spcAft>
                      </a:pPr>
                      <a:r>
                        <a:rPr lang="fr-FR" sz="1600" dirty="0">
                          <a:effectLst/>
                        </a:rPr>
                        <a:t>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hMerge="1">
                  <a:txBody>
                    <a:bodyPr/>
                    <a:lstStyle/>
                    <a:p>
                      <a:endParaRPr lang="fr-FR"/>
                    </a:p>
                  </a:txBody>
                  <a:tcPr/>
                </a:tc>
                <a:tc gridSpan="3">
                  <a:txBody>
                    <a:bodyPr/>
                    <a:lstStyle/>
                    <a:p>
                      <a:pPr algn="ctr">
                        <a:spcBef>
                          <a:spcPts val="600"/>
                        </a:spcBef>
                        <a:spcAft>
                          <a:spcPts val="0"/>
                        </a:spcAft>
                      </a:pPr>
                      <a:r>
                        <a:rPr lang="en-GB" sz="2400" dirty="0" err="1">
                          <a:solidFill>
                            <a:schemeClr val="tx1"/>
                          </a:solidFill>
                          <a:effectLst/>
                        </a:rPr>
                        <a:t>Réduction</a:t>
                      </a:r>
                      <a:r>
                        <a:rPr lang="en-GB" sz="2400" dirty="0">
                          <a:solidFill>
                            <a:schemeClr val="tx1"/>
                          </a:solidFill>
                          <a:effectLst/>
                        </a:rPr>
                        <a:t> </a:t>
                      </a:r>
                      <a:r>
                        <a:rPr lang="en-GB" sz="2400" dirty="0" err="1">
                          <a:solidFill>
                            <a:schemeClr val="tx1"/>
                          </a:solidFill>
                          <a:effectLst/>
                        </a:rPr>
                        <a:t>tarifaire</a:t>
                      </a:r>
                      <a:endParaRPr lang="fr-F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val="1358109178"/>
                  </a:ext>
                </a:extLst>
              </a:tr>
              <a:tr h="592183">
                <a:tc gridSpan="2" vMerge="1">
                  <a:txBody>
                    <a:bodyPr/>
                    <a:lstStyle/>
                    <a:p>
                      <a:endParaRPr lang="fr-FR"/>
                    </a:p>
                  </a:txBody>
                  <a:tcPr/>
                </a:tc>
                <a:tc hMerge="1" vMerge="1">
                  <a:txBody>
                    <a:bodyPr/>
                    <a:lstStyle/>
                    <a:p>
                      <a:endParaRPr lang="fr-FR"/>
                    </a:p>
                  </a:txBody>
                  <a:tcPr/>
                </a:tc>
                <a:tc>
                  <a:txBody>
                    <a:bodyPr/>
                    <a:lstStyle/>
                    <a:p>
                      <a:pPr algn="ctr">
                        <a:spcBef>
                          <a:spcPts val="600"/>
                        </a:spcBef>
                        <a:spcAft>
                          <a:spcPts val="0"/>
                        </a:spcAft>
                      </a:pPr>
                      <a:r>
                        <a:rPr lang="fr-FR" sz="1600" b="1" dirty="0">
                          <a:effectLst/>
                        </a:rPr>
                        <a:t>Pour les produits non sensibles (90%)</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a:spcBef>
                          <a:spcPts val="600"/>
                        </a:spcBef>
                        <a:spcAft>
                          <a:spcPts val="0"/>
                        </a:spcAft>
                      </a:pPr>
                      <a:r>
                        <a:rPr lang="fr-FR" sz="1600" b="1" dirty="0">
                          <a:effectLst/>
                        </a:rPr>
                        <a:t>Pour les produits sensibles (7%)</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algn="ctr">
                        <a:spcBef>
                          <a:spcPts val="600"/>
                        </a:spcBef>
                        <a:spcAft>
                          <a:spcPts val="0"/>
                        </a:spcAft>
                      </a:pPr>
                      <a:r>
                        <a:rPr lang="fr-FR" sz="1600" b="1" dirty="0">
                          <a:effectLst/>
                        </a:rPr>
                        <a:t>Pour les produits exclus (3%)</a:t>
                      </a:r>
                      <a:endParaRPr lang="fr-FR"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extLst>
                  <a:ext uri="{0D108BD9-81ED-4DB2-BD59-A6C34878D82A}">
                    <a16:rowId xmlns:a16="http://schemas.microsoft.com/office/drawing/2014/main" val="3871901510"/>
                  </a:ext>
                </a:extLst>
              </a:tr>
              <a:tr h="888274">
                <a:tc rowSpan="3">
                  <a:txBody>
                    <a:bodyPr/>
                    <a:lstStyle/>
                    <a:p>
                      <a:pPr marL="71755" marR="71755" algn="ctr">
                        <a:spcBef>
                          <a:spcPts val="600"/>
                        </a:spcBef>
                        <a:spcAft>
                          <a:spcPts val="0"/>
                        </a:spcAft>
                      </a:pPr>
                      <a:r>
                        <a:rPr lang="fr-FR" sz="2400" dirty="0">
                          <a:solidFill>
                            <a:schemeClr val="tx1"/>
                          </a:solidFill>
                          <a:effectLst/>
                        </a:rPr>
                        <a:t>Classification des pays</a:t>
                      </a:r>
                      <a:endParaRPr lang="fr-FR"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vert="vert270" anchor="ctr"/>
                </a:tc>
                <a:tc>
                  <a:txBody>
                    <a:bodyPr/>
                    <a:lstStyle/>
                    <a:p>
                      <a:pPr algn="just">
                        <a:spcBef>
                          <a:spcPts val="300"/>
                        </a:spcBef>
                        <a:spcAft>
                          <a:spcPts val="300"/>
                        </a:spcAft>
                      </a:pPr>
                      <a:r>
                        <a:rPr lang="fr-FR" sz="1600" dirty="0">
                          <a:effectLst/>
                        </a:rPr>
                        <a:t>Pays qui ne sont pas des PMA</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FF00"/>
                    </a:solidFill>
                  </a:tcPr>
                </a:tc>
                <a:tc>
                  <a:txBody>
                    <a:bodyPr/>
                    <a:lstStyle/>
                    <a:p>
                      <a:pPr algn="ctr">
                        <a:spcBef>
                          <a:spcPts val="300"/>
                        </a:spcBef>
                        <a:spcAft>
                          <a:spcPts val="300"/>
                        </a:spcAft>
                      </a:pPr>
                      <a:r>
                        <a:rPr lang="fr-FR" sz="1600" dirty="0">
                          <a:effectLst/>
                        </a:rPr>
                        <a:t>Libéralisation totale sur 5 ans (coupe linéaire)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FF00"/>
                    </a:solidFill>
                  </a:tcPr>
                </a:tc>
                <a:tc>
                  <a:txBody>
                    <a:bodyPr/>
                    <a:lstStyle/>
                    <a:p>
                      <a:pPr algn="ctr">
                        <a:spcBef>
                          <a:spcPts val="300"/>
                        </a:spcBef>
                        <a:spcAft>
                          <a:spcPts val="300"/>
                        </a:spcAft>
                      </a:pPr>
                      <a:r>
                        <a:rPr lang="fr-FR" sz="1600" dirty="0">
                          <a:effectLst/>
                        </a:rPr>
                        <a:t>Libéralisation totale sur 10 ans (coupe linéaire)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FF00"/>
                    </a:solidFill>
                  </a:tcPr>
                </a:tc>
                <a:tc>
                  <a:txBody>
                    <a:bodyPr/>
                    <a:lstStyle/>
                    <a:p>
                      <a:pPr algn="ctr">
                        <a:spcBef>
                          <a:spcPts val="300"/>
                        </a:spcBef>
                        <a:spcAft>
                          <a:spcPts val="300"/>
                        </a:spcAft>
                      </a:pPr>
                      <a:r>
                        <a:rPr lang="fr-FR" sz="1600" dirty="0">
                          <a:effectLst/>
                        </a:rPr>
                        <a:t>Pas de réduction</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FFFF00"/>
                    </a:solidFill>
                  </a:tcPr>
                </a:tc>
                <a:extLst>
                  <a:ext uri="{0D108BD9-81ED-4DB2-BD59-A6C34878D82A}">
                    <a16:rowId xmlns:a16="http://schemas.microsoft.com/office/drawing/2014/main" val="3573106960"/>
                  </a:ext>
                </a:extLst>
              </a:tr>
              <a:tr h="888274">
                <a:tc vMerge="1">
                  <a:txBody>
                    <a:bodyPr/>
                    <a:lstStyle/>
                    <a:p>
                      <a:endParaRPr lang="fr-FR"/>
                    </a:p>
                  </a:txBody>
                  <a:tcPr/>
                </a:tc>
                <a:tc>
                  <a:txBody>
                    <a:bodyPr/>
                    <a:lstStyle/>
                    <a:p>
                      <a:pPr algn="just">
                        <a:spcBef>
                          <a:spcPts val="300"/>
                        </a:spcBef>
                        <a:spcAft>
                          <a:spcPts val="300"/>
                        </a:spcAft>
                      </a:pPr>
                      <a:r>
                        <a:rPr lang="fr-FR" sz="1600" dirty="0">
                          <a:effectLst/>
                        </a:rPr>
                        <a:t>Pays Moins Avancés (PMA)</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300"/>
                        </a:spcBef>
                        <a:spcAft>
                          <a:spcPts val="300"/>
                        </a:spcAft>
                      </a:pPr>
                      <a:r>
                        <a:rPr lang="fr-FR" sz="1600" dirty="0">
                          <a:effectLst/>
                        </a:rPr>
                        <a:t>Libéralisation totale sur 10 ans (coupe linéaire)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300"/>
                        </a:spcBef>
                        <a:spcAft>
                          <a:spcPts val="300"/>
                        </a:spcAft>
                      </a:pPr>
                      <a:r>
                        <a:rPr lang="fr-FR" sz="1600">
                          <a:effectLst/>
                        </a:rPr>
                        <a:t>Libéralisation totale sur 13 ans (coupe linéaire)</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300"/>
                        </a:spcBef>
                        <a:spcAft>
                          <a:spcPts val="300"/>
                        </a:spcAft>
                      </a:pPr>
                      <a:r>
                        <a:rPr lang="fr-FR" sz="1600">
                          <a:effectLst/>
                        </a:rPr>
                        <a:t>Pas de réduction</a:t>
                      </a:r>
                      <a:endParaRPr lang="fr-F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67318757"/>
                  </a:ext>
                </a:extLst>
              </a:tr>
              <a:tr h="1776548">
                <a:tc vMerge="1">
                  <a:txBody>
                    <a:bodyPr/>
                    <a:lstStyle/>
                    <a:p>
                      <a:endParaRPr lang="fr-FR"/>
                    </a:p>
                  </a:txBody>
                  <a:tcPr/>
                </a:tc>
                <a:tc>
                  <a:txBody>
                    <a:bodyPr/>
                    <a:lstStyle/>
                    <a:p>
                      <a:pPr algn="just">
                        <a:spcBef>
                          <a:spcPts val="300"/>
                        </a:spcBef>
                        <a:spcAft>
                          <a:spcPts val="300"/>
                        </a:spcAft>
                      </a:pPr>
                      <a:r>
                        <a:rPr lang="fr-FR" sz="1600" dirty="0">
                          <a:effectLst/>
                        </a:rPr>
                        <a:t>Groupe des 6 (Éthiopie, Madagascar, Malawi, Soudan, Zambie, Zimbabwe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2D050"/>
                    </a:solidFill>
                  </a:tcPr>
                </a:tc>
                <a:tc>
                  <a:txBody>
                    <a:bodyPr/>
                    <a:lstStyle/>
                    <a:p>
                      <a:pPr algn="ctr">
                        <a:spcBef>
                          <a:spcPts val="300"/>
                        </a:spcBef>
                        <a:spcAft>
                          <a:spcPts val="300"/>
                        </a:spcAft>
                      </a:pPr>
                      <a:r>
                        <a:rPr lang="fr-FR" sz="1600" dirty="0">
                          <a:effectLst/>
                        </a:rPr>
                        <a:t>85% de libéralisation totale sur 10 ans (coupe linéaire) ; 5% de libéralisation additionnelle sur 15 ans (coupe linéaire) </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2D050"/>
                    </a:solidFill>
                  </a:tcPr>
                </a:tc>
                <a:tc>
                  <a:txBody>
                    <a:bodyPr/>
                    <a:lstStyle/>
                    <a:p>
                      <a:pPr algn="ctr">
                        <a:spcBef>
                          <a:spcPts val="300"/>
                        </a:spcBef>
                        <a:spcAft>
                          <a:spcPts val="300"/>
                        </a:spcAft>
                      </a:pPr>
                      <a:r>
                        <a:rPr lang="fr-FR" sz="1600" dirty="0">
                          <a:effectLst/>
                        </a:rPr>
                        <a:t>Libéralisation totale sur 13 ans (coupe linéaire)</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2D050"/>
                    </a:solidFill>
                  </a:tcPr>
                </a:tc>
                <a:tc>
                  <a:txBody>
                    <a:bodyPr/>
                    <a:lstStyle/>
                    <a:p>
                      <a:pPr algn="ctr">
                        <a:spcBef>
                          <a:spcPts val="300"/>
                        </a:spcBef>
                        <a:spcAft>
                          <a:spcPts val="300"/>
                        </a:spcAft>
                      </a:pPr>
                      <a:r>
                        <a:rPr lang="fr-FR" sz="1600" dirty="0">
                          <a:effectLst/>
                        </a:rPr>
                        <a:t>Pas de réduction</a:t>
                      </a:r>
                      <a:endParaRPr lang="fr-F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2D050"/>
                    </a:solidFill>
                  </a:tcPr>
                </a:tc>
                <a:extLst>
                  <a:ext uri="{0D108BD9-81ED-4DB2-BD59-A6C34878D82A}">
                    <a16:rowId xmlns:a16="http://schemas.microsoft.com/office/drawing/2014/main" val="1365387460"/>
                  </a:ext>
                </a:extLst>
              </a:tr>
            </a:tbl>
          </a:graphicData>
        </a:graphic>
      </p:graphicFrame>
      <p:sp>
        <p:nvSpPr>
          <p:cNvPr id="8" name="Espace réservé du numéro de diapositive 7">
            <a:extLst>
              <a:ext uri="{FF2B5EF4-FFF2-40B4-BE49-F238E27FC236}">
                <a16:creationId xmlns:a16="http://schemas.microsoft.com/office/drawing/2014/main" id="{CFD04BA3-942E-704C-88E3-BB8C677A0E92}"/>
              </a:ext>
            </a:extLst>
          </p:cNvPr>
          <p:cNvSpPr>
            <a:spLocks noGrp="1"/>
          </p:cNvSpPr>
          <p:nvPr>
            <p:ph type="sldNum" sz="quarter" idx="12"/>
          </p:nvPr>
        </p:nvSpPr>
        <p:spPr/>
        <p:txBody>
          <a:bodyPr/>
          <a:lstStyle/>
          <a:p>
            <a:fld id="{EA063CD8-C310-B04A-BEB5-C7A5DDD6596E}" type="slidenum">
              <a:rPr lang="fr-FR" smtClean="0"/>
              <a:t>2</a:t>
            </a:fld>
            <a:endParaRPr lang="fr-FR"/>
          </a:p>
        </p:txBody>
      </p:sp>
    </p:spTree>
    <p:extLst>
      <p:ext uri="{BB962C8B-B14F-4D97-AF65-F5344CB8AC3E}">
        <p14:creationId xmlns:p14="http://schemas.microsoft.com/office/powerpoint/2010/main" val="21906502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6EF925-D148-7743-90F4-AE503D97E942}"/>
              </a:ext>
            </a:extLst>
          </p:cNvPr>
          <p:cNvSpPr>
            <a:spLocks noGrp="1"/>
          </p:cNvSpPr>
          <p:nvPr>
            <p:ph type="title"/>
          </p:nvPr>
        </p:nvSpPr>
        <p:spPr/>
        <p:txBody>
          <a:bodyPr>
            <a:normAutofit/>
          </a:bodyPr>
          <a:lstStyle/>
          <a:p>
            <a:r>
              <a:rPr lang="fr-FR" sz="3600" b="1" dirty="0"/>
              <a:t>Baisse légère de la protection, mais l’impact n’est pas uniforme dans tous les secteurs </a:t>
            </a:r>
          </a:p>
        </p:txBody>
      </p:sp>
      <p:sp>
        <p:nvSpPr>
          <p:cNvPr id="5" name="Espace réservé du numéro de diapositive 4">
            <a:extLst>
              <a:ext uri="{FF2B5EF4-FFF2-40B4-BE49-F238E27FC236}">
                <a16:creationId xmlns:a16="http://schemas.microsoft.com/office/drawing/2014/main" id="{B15FF355-336C-414D-9ADE-4C1FC15034A5}"/>
              </a:ext>
            </a:extLst>
          </p:cNvPr>
          <p:cNvSpPr>
            <a:spLocks noGrp="1"/>
          </p:cNvSpPr>
          <p:nvPr>
            <p:ph type="sldNum" sz="quarter" idx="12"/>
          </p:nvPr>
        </p:nvSpPr>
        <p:spPr/>
        <p:txBody>
          <a:bodyPr/>
          <a:lstStyle/>
          <a:p>
            <a:fld id="{EA063CD8-C310-B04A-BEB5-C7A5DDD6596E}" type="slidenum">
              <a:rPr lang="fr-FR" smtClean="0"/>
              <a:t>20</a:t>
            </a:fld>
            <a:endParaRPr lang="fr-FR"/>
          </a:p>
        </p:txBody>
      </p:sp>
      <p:pic>
        <p:nvPicPr>
          <p:cNvPr id="7" name="Espace réservé du contenu 6">
            <a:extLst>
              <a:ext uri="{FF2B5EF4-FFF2-40B4-BE49-F238E27FC236}">
                <a16:creationId xmlns:a16="http://schemas.microsoft.com/office/drawing/2014/main" id="{4F25AE25-8DF5-D045-BBD4-E480EAEB9EB3}"/>
              </a:ext>
            </a:extLst>
          </p:cNvPr>
          <p:cNvPicPr>
            <a:picLocks noGrp="1" noChangeAspect="1"/>
          </p:cNvPicPr>
          <p:nvPr>
            <p:ph idx="1"/>
          </p:nvPr>
        </p:nvPicPr>
        <p:blipFill>
          <a:blip r:embed="rId2"/>
          <a:stretch>
            <a:fillRect/>
          </a:stretch>
        </p:blipFill>
        <p:spPr>
          <a:xfrm>
            <a:off x="1187532" y="2051844"/>
            <a:ext cx="9535886" cy="3898900"/>
          </a:xfrm>
          <a:prstGeom prst="rect">
            <a:avLst/>
          </a:prstGeom>
        </p:spPr>
      </p:pic>
    </p:spTree>
    <p:extLst>
      <p:ext uri="{BB962C8B-B14F-4D97-AF65-F5344CB8AC3E}">
        <p14:creationId xmlns:p14="http://schemas.microsoft.com/office/powerpoint/2010/main" val="36923366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7ACA46-BC6C-7C4C-8A7D-71482773628A}"/>
              </a:ext>
            </a:extLst>
          </p:cNvPr>
          <p:cNvSpPr>
            <a:spLocks noGrp="1"/>
          </p:cNvSpPr>
          <p:nvPr>
            <p:ph type="title"/>
          </p:nvPr>
        </p:nvSpPr>
        <p:spPr>
          <a:xfrm>
            <a:off x="403761" y="365125"/>
            <a:ext cx="11507189" cy="1325563"/>
          </a:xfrm>
        </p:spPr>
        <p:txBody>
          <a:bodyPr>
            <a:normAutofit/>
          </a:bodyPr>
          <a:lstStyle/>
          <a:p>
            <a:r>
              <a:rPr lang="fr-FR" sz="3600" b="1" dirty="0"/>
              <a:t>Légère augmentation des importations et baisse des revenus</a:t>
            </a:r>
          </a:p>
        </p:txBody>
      </p:sp>
      <p:sp>
        <p:nvSpPr>
          <p:cNvPr id="5" name="Espace réservé du numéro de diapositive 4">
            <a:extLst>
              <a:ext uri="{FF2B5EF4-FFF2-40B4-BE49-F238E27FC236}">
                <a16:creationId xmlns:a16="http://schemas.microsoft.com/office/drawing/2014/main" id="{2CD6D890-A997-794A-957A-20F812C1BF15}"/>
              </a:ext>
            </a:extLst>
          </p:cNvPr>
          <p:cNvSpPr>
            <a:spLocks noGrp="1"/>
          </p:cNvSpPr>
          <p:nvPr>
            <p:ph type="sldNum" sz="quarter" idx="12"/>
          </p:nvPr>
        </p:nvSpPr>
        <p:spPr/>
        <p:txBody>
          <a:bodyPr/>
          <a:lstStyle/>
          <a:p>
            <a:fld id="{EA063CD8-C310-B04A-BEB5-C7A5DDD6596E}" type="slidenum">
              <a:rPr lang="fr-FR" smtClean="0"/>
              <a:t>21</a:t>
            </a:fld>
            <a:endParaRPr lang="fr-FR"/>
          </a:p>
        </p:txBody>
      </p:sp>
      <p:pic>
        <p:nvPicPr>
          <p:cNvPr id="7" name="Espace réservé du contenu 6">
            <a:extLst>
              <a:ext uri="{FF2B5EF4-FFF2-40B4-BE49-F238E27FC236}">
                <a16:creationId xmlns:a16="http://schemas.microsoft.com/office/drawing/2014/main" id="{32D97A1F-23E8-DE4E-9704-760DB82FE154}"/>
              </a:ext>
            </a:extLst>
          </p:cNvPr>
          <p:cNvPicPr>
            <a:picLocks noGrp="1" noChangeAspect="1"/>
          </p:cNvPicPr>
          <p:nvPr>
            <p:ph idx="1"/>
          </p:nvPr>
        </p:nvPicPr>
        <p:blipFill>
          <a:blip r:embed="rId2"/>
          <a:stretch>
            <a:fillRect/>
          </a:stretch>
        </p:blipFill>
        <p:spPr>
          <a:xfrm>
            <a:off x="987273" y="2196935"/>
            <a:ext cx="10709922" cy="3598223"/>
          </a:xfrm>
          <a:prstGeom prst="rect">
            <a:avLst/>
          </a:prstGeom>
        </p:spPr>
      </p:pic>
    </p:spTree>
    <p:extLst>
      <p:ext uri="{BB962C8B-B14F-4D97-AF65-F5344CB8AC3E}">
        <p14:creationId xmlns:p14="http://schemas.microsoft.com/office/powerpoint/2010/main" val="8551063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57BFCD-688D-1047-9BCA-0F88654E97F3}"/>
              </a:ext>
            </a:extLst>
          </p:cNvPr>
          <p:cNvSpPr>
            <a:spLocks noGrp="1"/>
          </p:cNvSpPr>
          <p:nvPr>
            <p:ph type="title"/>
          </p:nvPr>
        </p:nvSpPr>
        <p:spPr>
          <a:xfrm>
            <a:off x="510639" y="365125"/>
            <a:ext cx="11578442" cy="1325563"/>
          </a:xfrm>
        </p:spPr>
        <p:txBody>
          <a:bodyPr>
            <a:normAutofit fontScale="90000"/>
          </a:bodyPr>
          <a:lstStyle/>
          <a:p>
            <a:r>
              <a:rPr lang="fr-FR" sz="3200" b="1" dirty="0"/>
              <a:t>Des gains de création de commerce (0,4% des importations), légère correction du commerce, et des diversions du commerce (0,5% des importations en provenance de la CEEAC et du reste de l’Afrique) </a:t>
            </a:r>
          </a:p>
        </p:txBody>
      </p:sp>
      <p:sp>
        <p:nvSpPr>
          <p:cNvPr id="4" name="Espace réservé du numéro de diapositive 3">
            <a:extLst>
              <a:ext uri="{FF2B5EF4-FFF2-40B4-BE49-F238E27FC236}">
                <a16:creationId xmlns:a16="http://schemas.microsoft.com/office/drawing/2014/main" id="{C4C3E224-9715-024E-B9FE-7EE371D42E4D}"/>
              </a:ext>
            </a:extLst>
          </p:cNvPr>
          <p:cNvSpPr>
            <a:spLocks noGrp="1"/>
          </p:cNvSpPr>
          <p:nvPr>
            <p:ph type="sldNum" sz="quarter" idx="12"/>
          </p:nvPr>
        </p:nvSpPr>
        <p:spPr/>
        <p:txBody>
          <a:bodyPr/>
          <a:lstStyle/>
          <a:p>
            <a:fld id="{EA063CD8-C310-B04A-BEB5-C7A5DDD6596E}" type="slidenum">
              <a:rPr lang="fr-FR" smtClean="0"/>
              <a:t>22</a:t>
            </a:fld>
            <a:endParaRPr lang="fr-FR"/>
          </a:p>
        </p:txBody>
      </p:sp>
      <p:pic>
        <p:nvPicPr>
          <p:cNvPr id="7" name="Espace réservé du contenu 6">
            <a:extLst>
              <a:ext uri="{FF2B5EF4-FFF2-40B4-BE49-F238E27FC236}">
                <a16:creationId xmlns:a16="http://schemas.microsoft.com/office/drawing/2014/main" id="{9BF88462-DEE2-A14B-9831-4E10F8FEF2EB}"/>
              </a:ext>
            </a:extLst>
          </p:cNvPr>
          <p:cNvPicPr>
            <a:picLocks noGrp="1" noChangeAspect="1"/>
          </p:cNvPicPr>
          <p:nvPr>
            <p:ph idx="1"/>
          </p:nvPr>
        </p:nvPicPr>
        <p:blipFill>
          <a:blip r:embed="rId2"/>
          <a:stretch>
            <a:fillRect/>
          </a:stretch>
        </p:blipFill>
        <p:spPr>
          <a:xfrm>
            <a:off x="795647" y="2660073"/>
            <a:ext cx="10177153" cy="3040083"/>
          </a:xfrm>
          <a:prstGeom prst="rect">
            <a:avLst/>
          </a:prstGeom>
        </p:spPr>
      </p:pic>
    </p:spTree>
    <p:extLst>
      <p:ext uri="{BB962C8B-B14F-4D97-AF65-F5344CB8AC3E}">
        <p14:creationId xmlns:p14="http://schemas.microsoft.com/office/powerpoint/2010/main" val="36006832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B473107-F078-304C-B282-3291CF00CC39}"/>
              </a:ext>
            </a:extLst>
          </p:cNvPr>
          <p:cNvSpPr>
            <a:spLocks noGrp="1"/>
          </p:cNvSpPr>
          <p:nvPr>
            <p:ph type="title"/>
          </p:nvPr>
        </p:nvSpPr>
        <p:spPr/>
        <p:txBody>
          <a:bodyPr>
            <a:normAutofit/>
          </a:bodyPr>
          <a:lstStyle/>
          <a:p>
            <a:r>
              <a:rPr lang="fr-FR" sz="3200" b="1" dirty="0"/>
              <a:t>L’impact sur la profitabilité « synthétique » des entreprises selon les canaux de transmission</a:t>
            </a:r>
          </a:p>
        </p:txBody>
      </p:sp>
      <p:sp>
        <p:nvSpPr>
          <p:cNvPr id="4" name="Espace réservé du numéro de diapositive 3">
            <a:extLst>
              <a:ext uri="{FF2B5EF4-FFF2-40B4-BE49-F238E27FC236}">
                <a16:creationId xmlns:a16="http://schemas.microsoft.com/office/drawing/2014/main" id="{6396AE57-B7DA-A448-A72A-EF5BFBAD0F6A}"/>
              </a:ext>
            </a:extLst>
          </p:cNvPr>
          <p:cNvSpPr>
            <a:spLocks noGrp="1"/>
          </p:cNvSpPr>
          <p:nvPr>
            <p:ph type="sldNum" sz="quarter" idx="12"/>
          </p:nvPr>
        </p:nvSpPr>
        <p:spPr/>
        <p:txBody>
          <a:bodyPr/>
          <a:lstStyle/>
          <a:p>
            <a:fld id="{EA063CD8-C310-B04A-BEB5-C7A5DDD6596E}" type="slidenum">
              <a:rPr lang="fr-FR" smtClean="0"/>
              <a:t>23</a:t>
            </a:fld>
            <a:endParaRPr lang="fr-FR"/>
          </a:p>
        </p:txBody>
      </p:sp>
      <p:pic>
        <p:nvPicPr>
          <p:cNvPr id="7" name="Espace réservé du contenu 6">
            <a:extLst>
              <a:ext uri="{FF2B5EF4-FFF2-40B4-BE49-F238E27FC236}">
                <a16:creationId xmlns:a16="http://schemas.microsoft.com/office/drawing/2014/main" id="{D4D0CECB-0F6D-CA4C-9ABC-682295B315CF}"/>
              </a:ext>
            </a:extLst>
          </p:cNvPr>
          <p:cNvPicPr>
            <a:picLocks noGrp="1" noChangeAspect="1"/>
          </p:cNvPicPr>
          <p:nvPr>
            <p:ph idx="1"/>
          </p:nvPr>
        </p:nvPicPr>
        <p:blipFill>
          <a:blip r:embed="rId2"/>
          <a:stretch>
            <a:fillRect/>
          </a:stretch>
        </p:blipFill>
        <p:spPr>
          <a:xfrm>
            <a:off x="997527" y="1825625"/>
            <a:ext cx="10101182" cy="4351338"/>
          </a:xfrm>
          <a:prstGeom prst="rect">
            <a:avLst/>
          </a:prstGeom>
        </p:spPr>
      </p:pic>
    </p:spTree>
    <p:extLst>
      <p:ext uri="{BB962C8B-B14F-4D97-AF65-F5344CB8AC3E}">
        <p14:creationId xmlns:p14="http://schemas.microsoft.com/office/powerpoint/2010/main" val="21701643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23827C-93C8-0942-AAD1-4833A7BFE5F7}"/>
              </a:ext>
            </a:extLst>
          </p:cNvPr>
          <p:cNvSpPr>
            <a:spLocks noGrp="1"/>
          </p:cNvSpPr>
          <p:nvPr>
            <p:ph type="title"/>
          </p:nvPr>
        </p:nvSpPr>
        <p:spPr>
          <a:xfrm>
            <a:off x="838200" y="365125"/>
            <a:ext cx="10668990" cy="1325563"/>
          </a:xfrm>
        </p:spPr>
        <p:txBody>
          <a:bodyPr>
            <a:normAutofit/>
          </a:bodyPr>
          <a:lstStyle/>
          <a:p>
            <a:r>
              <a:rPr lang="fr-FR" sz="3200" b="1" dirty="0"/>
              <a:t>Quel impact à court terme sur la profitabilité des entreprises?</a:t>
            </a:r>
          </a:p>
        </p:txBody>
      </p:sp>
      <p:sp>
        <p:nvSpPr>
          <p:cNvPr id="4" name="Espace réservé du numéro de diapositive 3">
            <a:extLst>
              <a:ext uri="{FF2B5EF4-FFF2-40B4-BE49-F238E27FC236}">
                <a16:creationId xmlns:a16="http://schemas.microsoft.com/office/drawing/2014/main" id="{59001FB9-D8EB-3844-A2E2-9567B8579091}"/>
              </a:ext>
            </a:extLst>
          </p:cNvPr>
          <p:cNvSpPr>
            <a:spLocks noGrp="1"/>
          </p:cNvSpPr>
          <p:nvPr>
            <p:ph type="sldNum" sz="quarter" idx="12"/>
          </p:nvPr>
        </p:nvSpPr>
        <p:spPr/>
        <p:txBody>
          <a:bodyPr/>
          <a:lstStyle/>
          <a:p>
            <a:fld id="{EA063CD8-C310-B04A-BEB5-C7A5DDD6596E}" type="slidenum">
              <a:rPr lang="fr-FR" smtClean="0"/>
              <a:t>24</a:t>
            </a:fld>
            <a:endParaRPr lang="fr-FR"/>
          </a:p>
        </p:txBody>
      </p:sp>
      <p:pic>
        <p:nvPicPr>
          <p:cNvPr id="7" name="Espace réservé du contenu 6">
            <a:extLst>
              <a:ext uri="{FF2B5EF4-FFF2-40B4-BE49-F238E27FC236}">
                <a16:creationId xmlns:a16="http://schemas.microsoft.com/office/drawing/2014/main" id="{9182D765-743C-E542-B745-B9A65AC6741D}"/>
              </a:ext>
            </a:extLst>
          </p:cNvPr>
          <p:cNvPicPr>
            <a:picLocks noGrp="1" noChangeAspect="1"/>
          </p:cNvPicPr>
          <p:nvPr>
            <p:ph idx="1"/>
          </p:nvPr>
        </p:nvPicPr>
        <p:blipFill>
          <a:blip r:embed="rId2"/>
          <a:stretch>
            <a:fillRect/>
          </a:stretch>
        </p:blipFill>
        <p:spPr>
          <a:xfrm>
            <a:off x="1140031" y="1690688"/>
            <a:ext cx="9678389" cy="4294476"/>
          </a:xfrm>
          <a:prstGeom prst="rect">
            <a:avLst/>
          </a:prstGeom>
        </p:spPr>
      </p:pic>
    </p:spTree>
    <p:extLst>
      <p:ext uri="{BB962C8B-B14F-4D97-AF65-F5344CB8AC3E}">
        <p14:creationId xmlns:p14="http://schemas.microsoft.com/office/powerpoint/2010/main" val="20099972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BB7C04-CD68-7E48-B2AE-36423740E184}"/>
              </a:ext>
            </a:extLst>
          </p:cNvPr>
          <p:cNvSpPr>
            <a:spLocks noGrp="1"/>
          </p:cNvSpPr>
          <p:nvPr>
            <p:ph type="title"/>
          </p:nvPr>
        </p:nvSpPr>
        <p:spPr>
          <a:xfrm>
            <a:off x="427513" y="365125"/>
            <a:ext cx="11471562" cy="1325563"/>
          </a:xfrm>
        </p:spPr>
        <p:txBody>
          <a:bodyPr>
            <a:normAutofit/>
          </a:bodyPr>
          <a:lstStyle/>
          <a:p>
            <a:r>
              <a:rPr lang="fr-FR" sz="3200" b="1" dirty="0"/>
              <a:t>Quel impact à court terme sur la distribution de l’emploi existant au regard de la distribution de la profitabilité de leurs entreprises?   </a:t>
            </a:r>
          </a:p>
        </p:txBody>
      </p:sp>
      <p:sp>
        <p:nvSpPr>
          <p:cNvPr id="4" name="Espace réservé du numéro de diapositive 3">
            <a:extLst>
              <a:ext uri="{FF2B5EF4-FFF2-40B4-BE49-F238E27FC236}">
                <a16:creationId xmlns:a16="http://schemas.microsoft.com/office/drawing/2014/main" id="{B9A9616D-9E3B-E049-9797-05833B471E7F}"/>
              </a:ext>
            </a:extLst>
          </p:cNvPr>
          <p:cNvSpPr>
            <a:spLocks noGrp="1"/>
          </p:cNvSpPr>
          <p:nvPr>
            <p:ph type="sldNum" sz="quarter" idx="12"/>
          </p:nvPr>
        </p:nvSpPr>
        <p:spPr/>
        <p:txBody>
          <a:bodyPr/>
          <a:lstStyle/>
          <a:p>
            <a:fld id="{EA063CD8-C310-B04A-BEB5-C7A5DDD6596E}" type="slidenum">
              <a:rPr lang="fr-FR" smtClean="0"/>
              <a:t>25</a:t>
            </a:fld>
            <a:endParaRPr lang="fr-FR"/>
          </a:p>
        </p:txBody>
      </p:sp>
      <p:pic>
        <p:nvPicPr>
          <p:cNvPr id="7" name="Espace réservé du contenu 6">
            <a:extLst>
              <a:ext uri="{FF2B5EF4-FFF2-40B4-BE49-F238E27FC236}">
                <a16:creationId xmlns:a16="http://schemas.microsoft.com/office/drawing/2014/main" id="{3B4DCBFA-531B-8B4A-8A07-DE4A0C0C4C2B}"/>
              </a:ext>
            </a:extLst>
          </p:cNvPr>
          <p:cNvPicPr>
            <a:picLocks noGrp="1" noChangeAspect="1"/>
          </p:cNvPicPr>
          <p:nvPr>
            <p:ph idx="1"/>
          </p:nvPr>
        </p:nvPicPr>
        <p:blipFill>
          <a:blip r:embed="rId2"/>
          <a:stretch>
            <a:fillRect/>
          </a:stretch>
        </p:blipFill>
        <p:spPr>
          <a:xfrm>
            <a:off x="855023" y="1888177"/>
            <a:ext cx="10177154" cy="4168239"/>
          </a:xfrm>
          <a:prstGeom prst="rect">
            <a:avLst/>
          </a:prstGeom>
        </p:spPr>
      </p:pic>
    </p:spTree>
    <p:extLst>
      <p:ext uri="{BB962C8B-B14F-4D97-AF65-F5344CB8AC3E}">
        <p14:creationId xmlns:p14="http://schemas.microsoft.com/office/powerpoint/2010/main" val="9475764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5A0A60-7159-4045-9F09-50F7EA87BB31}"/>
              </a:ext>
            </a:extLst>
          </p:cNvPr>
          <p:cNvSpPr>
            <a:spLocks noGrp="1"/>
          </p:cNvSpPr>
          <p:nvPr>
            <p:ph type="title"/>
          </p:nvPr>
        </p:nvSpPr>
        <p:spPr>
          <a:xfrm>
            <a:off x="838200" y="2882694"/>
            <a:ext cx="10515600" cy="1325563"/>
          </a:xfrm>
        </p:spPr>
        <p:txBody>
          <a:bodyPr/>
          <a:lstStyle/>
          <a:p>
            <a:r>
              <a:rPr lang="fr-FR" dirty="0"/>
              <a:t>CONGO</a:t>
            </a:r>
          </a:p>
        </p:txBody>
      </p:sp>
      <p:sp>
        <p:nvSpPr>
          <p:cNvPr id="4" name="Espace réservé du numéro de diapositive 3">
            <a:extLst>
              <a:ext uri="{FF2B5EF4-FFF2-40B4-BE49-F238E27FC236}">
                <a16:creationId xmlns:a16="http://schemas.microsoft.com/office/drawing/2014/main" id="{C50C1B3D-373E-C247-8DB9-D7104F1389D6}"/>
              </a:ext>
            </a:extLst>
          </p:cNvPr>
          <p:cNvSpPr>
            <a:spLocks noGrp="1"/>
          </p:cNvSpPr>
          <p:nvPr>
            <p:ph type="sldNum" sz="quarter" idx="12"/>
          </p:nvPr>
        </p:nvSpPr>
        <p:spPr/>
        <p:txBody>
          <a:bodyPr/>
          <a:lstStyle/>
          <a:p>
            <a:fld id="{EA063CD8-C310-B04A-BEB5-C7A5DDD6596E}" type="slidenum">
              <a:rPr lang="fr-FR" smtClean="0"/>
              <a:t>26</a:t>
            </a:fld>
            <a:endParaRPr lang="fr-FR"/>
          </a:p>
        </p:txBody>
      </p:sp>
    </p:spTree>
    <p:extLst>
      <p:ext uri="{BB962C8B-B14F-4D97-AF65-F5344CB8AC3E}">
        <p14:creationId xmlns:p14="http://schemas.microsoft.com/office/powerpoint/2010/main" val="37337181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6EF925-D148-7743-90F4-AE503D97E942}"/>
              </a:ext>
            </a:extLst>
          </p:cNvPr>
          <p:cNvSpPr>
            <a:spLocks noGrp="1"/>
          </p:cNvSpPr>
          <p:nvPr>
            <p:ph type="title"/>
          </p:nvPr>
        </p:nvSpPr>
        <p:spPr/>
        <p:txBody>
          <a:bodyPr>
            <a:normAutofit/>
          </a:bodyPr>
          <a:lstStyle/>
          <a:p>
            <a:r>
              <a:rPr lang="fr-FR" sz="3600" b="1" dirty="0"/>
              <a:t>Hausse légère de la protection, mais l’impact n’est pas uniforme dans tous les secteurs </a:t>
            </a:r>
          </a:p>
        </p:txBody>
      </p:sp>
      <p:sp>
        <p:nvSpPr>
          <p:cNvPr id="5" name="Espace réservé du numéro de diapositive 4">
            <a:extLst>
              <a:ext uri="{FF2B5EF4-FFF2-40B4-BE49-F238E27FC236}">
                <a16:creationId xmlns:a16="http://schemas.microsoft.com/office/drawing/2014/main" id="{B15FF355-336C-414D-9ADE-4C1FC15034A5}"/>
              </a:ext>
            </a:extLst>
          </p:cNvPr>
          <p:cNvSpPr>
            <a:spLocks noGrp="1"/>
          </p:cNvSpPr>
          <p:nvPr>
            <p:ph type="sldNum" sz="quarter" idx="12"/>
          </p:nvPr>
        </p:nvSpPr>
        <p:spPr/>
        <p:txBody>
          <a:bodyPr/>
          <a:lstStyle/>
          <a:p>
            <a:fld id="{EA063CD8-C310-B04A-BEB5-C7A5DDD6596E}" type="slidenum">
              <a:rPr lang="fr-FR" smtClean="0"/>
              <a:t>27</a:t>
            </a:fld>
            <a:endParaRPr lang="fr-FR"/>
          </a:p>
        </p:txBody>
      </p:sp>
      <p:pic>
        <p:nvPicPr>
          <p:cNvPr id="6" name="Espace réservé du contenu 5">
            <a:extLst>
              <a:ext uri="{FF2B5EF4-FFF2-40B4-BE49-F238E27FC236}">
                <a16:creationId xmlns:a16="http://schemas.microsoft.com/office/drawing/2014/main" id="{728E492B-C6A4-9149-898A-6B0533B227D2}"/>
              </a:ext>
            </a:extLst>
          </p:cNvPr>
          <p:cNvPicPr>
            <a:picLocks noGrp="1" noChangeAspect="1"/>
          </p:cNvPicPr>
          <p:nvPr>
            <p:ph idx="1"/>
          </p:nvPr>
        </p:nvPicPr>
        <p:blipFill>
          <a:blip r:embed="rId2"/>
          <a:stretch>
            <a:fillRect/>
          </a:stretch>
        </p:blipFill>
        <p:spPr>
          <a:xfrm>
            <a:off x="1484416" y="2115344"/>
            <a:ext cx="9108374" cy="3771900"/>
          </a:xfrm>
          <a:prstGeom prst="rect">
            <a:avLst/>
          </a:prstGeom>
        </p:spPr>
      </p:pic>
      <p:sp>
        <p:nvSpPr>
          <p:cNvPr id="8" name="Titre 1">
            <a:extLst>
              <a:ext uri="{FF2B5EF4-FFF2-40B4-BE49-F238E27FC236}">
                <a16:creationId xmlns:a16="http://schemas.microsoft.com/office/drawing/2014/main" id="{E0D680D6-2A72-3D45-9C07-C18D6CA2E33F}"/>
              </a:ext>
            </a:extLst>
          </p:cNvPr>
          <p:cNvSpPr txBox="1">
            <a:spLocks/>
          </p:cNvSpPr>
          <p:nvPr/>
        </p:nvSpPr>
        <p:spPr>
          <a:xfrm>
            <a:off x="403761" y="6008914"/>
            <a:ext cx="11530940" cy="7125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800" b="1" dirty="0"/>
              <a:t>Un tarif appliqué initial bas (fortes exonérations?, dérogation TEC?, autre?)</a:t>
            </a:r>
          </a:p>
        </p:txBody>
      </p:sp>
    </p:spTree>
    <p:extLst>
      <p:ext uri="{BB962C8B-B14F-4D97-AF65-F5344CB8AC3E}">
        <p14:creationId xmlns:p14="http://schemas.microsoft.com/office/powerpoint/2010/main" val="19984650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7ACA46-BC6C-7C4C-8A7D-71482773628A}"/>
              </a:ext>
            </a:extLst>
          </p:cNvPr>
          <p:cNvSpPr>
            <a:spLocks noGrp="1"/>
          </p:cNvSpPr>
          <p:nvPr>
            <p:ph type="title"/>
          </p:nvPr>
        </p:nvSpPr>
        <p:spPr>
          <a:xfrm>
            <a:off x="403761" y="365125"/>
            <a:ext cx="11507189" cy="1325563"/>
          </a:xfrm>
        </p:spPr>
        <p:txBody>
          <a:bodyPr>
            <a:normAutofit/>
          </a:bodyPr>
          <a:lstStyle/>
          <a:p>
            <a:r>
              <a:rPr lang="fr-FR" sz="3600" b="1" dirty="0"/>
              <a:t>Légère baisse des importations et forte hausse des revenus tarifaires</a:t>
            </a:r>
          </a:p>
        </p:txBody>
      </p:sp>
      <p:sp>
        <p:nvSpPr>
          <p:cNvPr id="5" name="Espace réservé du numéro de diapositive 4">
            <a:extLst>
              <a:ext uri="{FF2B5EF4-FFF2-40B4-BE49-F238E27FC236}">
                <a16:creationId xmlns:a16="http://schemas.microsoft.com/office/drawing/2014/main" id="{2CD6D890-A997-794A-957A-20F812C1BF15}"/>
              </a:ext>
            </a:extLst>
          </p:cNvPr>
          <p:cNvSpPr>
            <a:spLocks noGrp="1"/>
          </p:cNvSpPr>
          <p:nvPr>
            <p:ph type="sldNum" sz="quarter" idx="12"/>
          </p:nvPr>
        </p:nvSpPr>
        <p:spPr/>
        <p:txBody>
          <a:bodyPr/>
          <a:lstStyle/>
          <a:p>
            <a:fld id="{EA063CD8-C310-B04A-BEB5-C7A5DDD6596E}" type="slidenum">
              <a:rPr lang="fr-FR" smtClean="0"/>
              <a:t>28</a:t>
            </a:fld>
            <a:endParaRPr lang="fr-FR"/>
          </a:p>
        </p:txBody>
      </p:sp>
      <p:pic>
        <p:nvPicPr>
          <p:cNvPr id="6" name="Espace réservé du contenu 5">
            <a:extLst>
              <a:ext uri="{FF2B5EF4-FFF2-40B4-BE49-F238E27FC236}">
                <a16:creationId xmlns:a16="http://schemas.microsoft.com/office/drawing/2014/main" id="{82ECA6F7-5571-1D4C-A10A-51A4A0BC2A6F}"/>
              </a:ext>
            </a:extLst>
          </p:cNvPr>
          <p:cNvPicPr>
            <a:picLocks noGrp="1" noChangeAspect="1"/>
          </p:cNvPicPr>
          <p:nvPr>
            <p:ph idx="1"/>
          </p:nvPr>
        </p:nvPicPr>
        <p:blipFill>
          <a:blip r:embed="rId2"/>
          <a:stretch>
            <a:fillRect/>
          </a:stretch>
        </p:blipFill>
        <p:spPr>
          <a:xfrm>
            <a:off x="1448790" y="1947553"/>
            <a:ext cx="9797142" cy="4191989"/>
          </a:xfrm>
          <a:prstGeom prst="rect">
            <a:avLst/>
          </a:prstGeom>
        </p:spPr>
      </p:pic>
    </p:spTree>
    <p:extLst>
      <p:ext uri="{BB962C8B-B14F-4D97-AF65-F5344CB8AC3E}">
        <p14:creationId xmlns:p14="http://schemas.microsoft.com/office/powerpoint/2010/main" val="41604933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57BFCD-688D-1047-9BCA-0F88654E97F3}"/>
              </a:ext>
            </a:extLst>
          </p:cNvPr>
          <p:cNvSpPr>
            <a:spLocks noGrp="1"/>
          </p:cNvSpPr>
          <p:nvPr>
            <p:ph type="title"/>
          </p:nvPr>
        </p:nvSpPr>
        <p:spPr>
          <a:xfrm>
            <a:off x="510639" y="365125"/>
            <a:ext cx="11578442" cy="1325563"/>
          </a:xfrm>
        </p:spPr>
        <p:txBody>
          <a:bodyPr>
            <a:normAutofit fontScale="90000"/>
          </a:bodyPr>
          <a:lstStyle/>
          <a:p>
            <a:r>
              <a:rPr lang="fr-FR" sz="3200" b="1" dirty="0"/>
              <a:t>Des pertes en création de commerce (-0,8% des importations), légère correction du commerce, et des diversions du commerce (0,3% des importations en provenance du reste de l’Afrique) </a:t>
            </a:r>
          </a:p>
        </p:txBody>
      </p:sp>
      <p:sp>
        <p:nvSpPr>
          <p:cNvPr id="4" name="Espace réservé du numéro de diapositive 3">
            <a:extLst>
              <a:ext uri="{FF2B5EF4-FFF2-40B4-BE49-F238E27FC236}">
                <a16:creationId xmlns:a16="http://schemas.microsoft.com/office/drawing/2014/main" id="{C4C3E224-9715-024E-B9FE-7EE371D42E4D}"/>
              </a:ext>
            </a:extLst>
          </p:cNvPr>
          <p:cNvSpPr>
            <a:spLocks noGrp="1"/>
          </p:cNvSpPr>
          <p:nvPr>
            <p:ph type="sldNum" sz="quarter" idx="12"/>
          </p:nvPr>
        </p:nvSpPr>
        <p:spPr/>
        <p:txBody>
          <a:bodyPr/>
          <a:lstStyle/>
          <a:p>
            <a:fld id="{EA063CD8-C310-B04A-BEB5-C7A5DDD6596E}" type="slidenum">
              <a:rPr lang="fr-FR" smtClean="0"/>
              <a:t>29</a:t>
            </a:fld>
            <a:endParaRPr lang="fr-FR"/>
          </a:p>
        </p:txBody>
      </p:sp>
      <p:pic>
        <p:nvPicPr>
          <p:cNvPr id="6" name="Espace réservé du contenu 5">
            <a:extLst>
              <a:ext uri="{FF2B5EF4-FFF2-40B4-BE49-F238E27FC236}">
                <a16:creationId xmlns:a16="http://schemas.microsoft.com/office/drawing/2014/main" id="{10BABA53-A647-0449-929C-27FBD7285468}"/>
              </a:ext>
            </a:extLst>
          </p:cNvPr>
          <p:cNvPicPr>
            <a:picLocks noGrp="1" noChangeAspect="1"/>
          </p:cNvPicPr>
          <p:nvPr>
            <p:ph idx="1"/>
          </p:nvPr>
        </p:nvPicPr>
        <p:blipFill>
          <a:blip r:embed="rId2"/>
          <a:stretch>
            <a:fillRect/>
          </a:stretch>
        </p:blipFill>
        <p:spPr>
          <a:xfrm>
            <a:off x="878774" y="2268187"/>
            <a:ext cx="10046525" cy="3800104"/>
          </a:xfrm>
          <a:prstGeom prst="rect">
            <a:avLst/>
          </a:prstGeom>
        </p:spPr>
      </p:pic>
    </p:spTree>
    <p:extLst>
      <p:ext uri="{BB962C8B-B14F-4D97-AF65-F5344CB8AC3E}">
        <p14:creationId xmlns:p14="http://schemas.microsoft.com/office/powerpoint/2010/main" val="1903734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1E0756-460D-7549-A7C9-8BCB0571C4A0}"/>
              </a:ext>
            </a:extLst>
          </p:cNvPr>
          <p:cNvSpPr>
            <a:spLocks noGrp="1"/>
          </p:cNvSpPr>
          <p:nvPr>
            <p:ph type="title"/>
          </p:nvPr>
        </p:nvSpPr>
        <p:spPr>
          <a:xfrm>
            <a:off x="838200" y="365125"/>
            <a:ext cx="10515600" cy="1012413"/>
          </a:xfrm>
        </p:spPr>
        <p:txBody>
          <a:bodyPr>
            <a:normAutofit/>
          </a:bodyPr>
          <a:lstStyle/>
          <a:p>
            <a:r>
              <a:rPr lang="fr-FR" sz="3200" b="1" dirty="0"/>
              <a:t>Applicabilité des modalités tarifaires </a:t>
            </a:r>
            <a:r>
              <a:rPr lang="fr-FR" sz="3200" b="1" dirty="0" err="1"/>
              <a:t>ZLECAf</a:t>
            </a:r>
            <a:endParaRPr lang="fr-FR" sz="3200" b="1" dirty="0"/>
          </a:p>
        </p:txBody>
      </p:sp>
      <p:sp>
        <p:nvSpPr>
          <p:cNvPr id="3" name="Espace réservé du contenu 2">
            <a:extLst>
              <a:ext uri="{FF2B5EF4-FFF2-40B4-BE49-F238E27FC236}">
                <a16:creationId xmlns:a16="http://schemas.microsoft.com/office/drawing/2014/main" id="{28DC6CA0-3483-A049-85B5-6C1309845C50}"/>
              </a:ext>
            </a:extLst>
          </p:cNvPr>
          <p:cNvSpPr>
            <a:spLocks noGrp="1"/>
          </p:cNvSpPr>
          <p:nvPr>
            <p:ph idx="1"/>
          </p:nvPr>
        </p:nvSpPr>
        <p:spPr>
          <a:xfrm>
            <a:off x="838200" y="1683125"/>
            <a:ext cx="10515600" cy="4351338"/>
          </a:xfrm>
        </p:spPr>
        <p:txBody>
          <a:bodyPr>
            <a:normAutofit fontScale="92500"/>
          </a:bodyPr>
          <a:lstStyle/>
          <a:p>
            <a:r>
              <a:rPr lang="fr-FR" dirty="0"/>
              <a:t>Libéralisation de 90% de lignes tarifaires ou 90% de lignes tarifaires représentant au moins 90% des échanges (double qualification)?</a:t>
            </a:r>
          </a:p>
          <a:p>
            <a:r>
              <a:rPr lang="fr-FR" dirty="0"/>
              <a:t>La CEEAC, comme la CEMAC, contient à la fois des PMA et des non PMA</a:t>
            </a:r>
          </a:p>
          <a:p>
            <a:r>
              <a:rPr lang="fr-FR" dirty="0"/>
              <a:t>En raison de l’union douanière (existence d’un TEC), tous les pays de l’union douanière CEMAC envisagent de s’aligner sur le scénario de démantèlement tarifaire prévu pour les PMA (préservation des acquis)</a:t>
            </a:r>
          </a:p>
          <a:p>
            <a:r>
              <a:rPr lang="fr-FR" dirty="0"/>
              <a:t>L’offre CEMAC d’accès au marché dans le cadre de la </a:t>
            </a:r>
            <a:r>
              <a:rPr lang="fr-FR" dirty="0" err="1"/>
              <a:t>ZLECAf</a:t>
            </a:r>
            <a:r>
              <a:rPr lang="fr-FR" dirty="0"/>
              <a:t> a été disponible dans le cadre de l’étude</a:t>
            </a:r>
          </a:p>
          <a:p>
            <a:r>
              <a:rPr lang="fr-FR" dirty="0"/>
              <a:t>Les offres d’accès au marché des autres pays de l’UA ne sont pas encore publiées. Ceci contraint le choix méthodologique d’une étude d’impact</a:t>
            </a:r>
          </a:p>
        </p:txBody>
      </p:sp>
      <p:sp>
        <p:nvSpPr>
          <p:cNvPr id="4" name="Espace réservé du numéro de diapositive 3">
            <a:extLst>
              <a:ext uri="{FF2B5EF4-FFF2-40B4-BE49-F238E27FC236}">
                <a16:creationId xmlns:a16="http://schemas.microsoft.com/office/drawing/2014/main" id="{8EFCB5B6-6ED7-354B-806C-5B1CD12E40CA}"/>
              </a:ext>
            </a:extLst>
          </p:cNvPr>
          <p:cNvSpPr>
            <a:spLocks noGrp="1"/>
          </p:cNvSpPr>
          <p:nvPr>
            <p:ph type="sldNum" sz="quarter" idx="12"/>
          </p:nvPr>
        </p:nvSpPr>
        <p:spPr/>
        <p:txBody>
          <a:bodyPr/>
          <a:lstStyle/>
          <a:p>
            <a:fld id="{EA063CD8-C310-B04A-BEB5-C7A5DDD6596E}" type="slidenum">
              <a:rPr lang="fr-FR" smtClean="0"/>
              <a:t>3</a:t>
            </a:fld>
            <a:endParaRPr lang="fr-FR"/>
          </a:p>
        </p:txBody>
      </p:sp>
    </p:spTree>
    <p:extLst>
      <p:ext uri="{BB962C8B-B14F-4D97-AF65-F5344CB8AC3E}">
        <p14:creationId xmlns:p14="http://schemas.microsoft.com/office/powerpoint/2010/main" val="27300068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A2DB32-6773-3C49-B165-C1C41636CBCD}"/>
              </a:ext>
            </a:extLst>
          </p:cNvPr>
          <p:cNvSpPr>
            <a:spLocks noGrp="1"/>
          </p:cNvSpPr>
          <p:nvPr>
            <p:ph type="title"/>
          </p:nvPr>
        </p:nvSpPr>
        <p:spPr>
          <a:xfrm>
            <a:off x="838200" y="2455182"/>
            <a:ext cx="10515600" cy="1325563"/>
          </a:xfrm>
        </p:spPr>
        <p:txBody>
          <a:bodyPr/>
          <a:lstStyle/>
          <a:p>
            <a:r>
              <a:rPr lang="fr-FR" dirty="0"/>
              <a:t>RCA</a:t>
            </a:r>
          </a:p>
        </p:txBody>
      </p:sp>
      <p:sp>
        <p:nvSpPr>
          <p:cNvPr id="4" name="Espace réservé du numéro de diapositive 3">
            <a:extLst>
              <a:ext uri="{FF2B5EF4-FFF2-40B4-BE49-F238E27FC236}">
                <a16:creationId xmlns:a16="http://schemas.microsoft.com/office/drawing/2014/main" id="{5B5261AE-D5F2-E644-A5D0-484F58CDD3B5}"/>
              </a:ext>
            </a:extLst>
          </p:cNvPr>
          <p:cNvSpPr>
            <a:spLocks noGrp="1"/>
          </p:cNvSpPr>
          <p:nvPr>
            <p:ph type="sldNum" sz="quarter" idx="12"/>
          </p:nvPr>
        </p:nvSpPr>
        <p:spPr/>
        <p:txBody>
          <a:bodyPr/>
          <a:lstStyle/>
          <a:p>
            <a:fld id="{EA063CD8-C310-B04A-BEB5-C7A5DDD6596E}" type="slidenum">
              <a:rPr lang="fr-FR" smtClean="0"/>
              <a:t>30</a:t>
            </a:fld>
            <a:endParaRPr lang="fr-FR"/>
          </a:p>
        </p:txBody>
      </p:sp>
    </p:spTree>
    <p:extLst>
      <p:ext uri="{BB962C8B-B14F-4D97-AF65-F5344CB8AC3E}">
        <p14:creationId xmlns:p14="http://schemas.microsoft.com/office/powerpoint/2010/main" val="31725090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6EF925-D148-7743-90F4-AE503D97E942}"/>
              </a:ext>
            </a:extLst>
          </p:cNvPr>
          <p:cNvSpPr>
            <a:spLocks noGrp="1"/>
          </p:cNvSpPr>
          <p:nvPr>
            <p:ph type="title"/>
          </p:nvPr>
        </p:nvSpPr>
        <p:spPr/>
        <p:txBody>
          <a:bodyPr>
            <a:normAutofit/>
          </a:bodyPr>
          <a:lstStyle/>
          <a:p>
            <a:r>
              <a:rPr lang="fr-FR" sz="3600" b="1" dirty="0"/>
              <a:t>Stabilité dans la protection, mais de légères variations selon les secteurs </a:t>
            </a:r>
          </a:p>
        </p:txBody>
      </p:sp>
      <p:sp>
        <p:nvSpPr>
          <p:cNvPr id="5" name="Espace réservé du numéro de diapositive 4">
            <a:extLst>
              <a:ext uri="{FF2B5EF4-FFF2-40B4-BE49-F238E27FC236}">
                <a16:creationId xmlns:a16="http://schemas.microsoft.com/office/drawing/2014/main" id="{B15FF355-336C-414D-9ADE-4C1FC15034A5}"/>
              </a:ext>
            </a:extLst>
          </p:cNvPr>
          <p:cNvSpPr>
            <a:spLocks noGrp="1"/>
          </p:cNvSpPr>
          <p:nvPr>
            <p:ph type="sldNum" sz="quarter" idx="12"/>
          </p:nvPr>
        </p:nvSpPr>
        <p:spPr/>
        <p:txBody>
          <a:bodyPr/>
          <a:lstStyle/>
          <a:p>
            <a:fld id="{EA063CD8-C310-B04A-BEB5-C7A5DDD6596E}" type="slidenum">
              <a:rPr lang="fr-FR" smtClean="0"/>
              <a:t>31</a:t>
            </a:fld>
            <a:endParaRPr lang="fr-FR"/>
          </a:p>
        </p:txBody>
      </p:sp>
      <p:sp>
        <p:nvSpPr>
          <p:cNvPr id="8" name="Titre 1">
            <a:extLst>
              <a:ext uri="{FF2B5EF4-FFF2-40B4-BE49-F238E27FC236}">
                <a16:creationId xmlns:a16="http://schemas.microsoft.com/office/drawing/2014/main" id="{E0D680D6-2A72-3D45-9C07-C18D6CA2E33F}"/>
              </a:ext>
            </a:extLst>
          </p:cNvPr>
          <p:cNvSpPr txBox="1">
            <a:spLocks/>
          </p:cNvSpPr>
          <p:nvPr/>
        </p:nvSpPr>
        <p:spPr>
          <a:xfrm>
            <a:off x="403761" y="6008914"/>
            <a:ext cx="11530940" cy="7125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800" b="1" dirty="0"/>
              <a:t>Un tarif appliqué initial bas (fortes exonérations?, dérogation TEC?, autre?)</a:t>
            </a:r>
          </a:p>
        </p:txBody>
      </p:sp>
      <p:pic>
        <p:nvPicPr>
          <p:cNvPr id="7" name="Espace réservé du contenu 6">
            <a:extLst>
              <a:ext uri="{FF2B5EF4-FFF2-40B4-BE49-F238E27FC236}">
                <a16:creationId xmlns:a16="http://schemas.microsoft.com/office/drawing/2014/main" id="{1DEA28D8-74E6-8B4B-92B9-8F68609FE72D}"/>
              </a:ext>
            </a:extLst>
          </p:cNvPr>
          <p:cNvPicPr>
            <a:picLocks noGrp="1" noChangeAspect="1"/>
          </p:cNvPicPr>
          <p:nvPr>
            <p:ph idx="1"/>
          </p:nvPr>
        </p:nvPicPr>
        <p:blipFill>
          <a:blip r:embed="rId2"/>
          <a:stretch>
            <a:fillRect/>
          </a:stretch>
        </p:blipFill>
        <p:spPr>
          <a:xfrm>
            <a:off x="1175657" y="1857375"/>
            <a:ext cx="9697131" cy="4087019"/>
          </a:xfrm>
          <a:prstGeom prst="rect">
            <a:avLst/>
          </a:prstGeom>
        </p:spPr>
      </p:pic>
    </p:spTree>
    <p:extLst>
      <p:ext uri="{BB962C8B-B14F-4D97-AF65-F5344CB8AC3E}">
        <p14:creationId xmlns:p14="http://schemas.microsoft.com/office/powerpoint/2010/main" val="3054459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7ACA46-BC6C-7C4C-8A7D-71482773628A}"/>
              </a:ext>
            </a:extLst>
          </p:cNvPr>
          <p:cNvSpPr>
            <a:spLocks noGrp="1"/>
          </p:cNvSpPr>
          <p:nvPr>
            <p:ph type="title"/>
          </p:nvPr>
        </p:nvSpPr>
        <p:spPr>
          <a:xfrm>
            <a:off x="403761" y="365125"/>
            <a:ext cx="11507189" cy="1325563"/>
          </a:xfrm>
        </p:spPr>
        <p:txBody>
          <a:bodyPr>
            <a:normAutofit/>
          </a:bodyPr>
          <a:lstStyle/>
          <a:p>
            <a:r>
              <a:rPr lang="fr-FR" sz="3600" b="1" dirty="0"/>
              <a:t>Stabilité dans les importations et recul léger des revenus</a:t>
            </a:r>
          </a:p>
        </p:txBody>
      </p:sp>
      <p:sp>
        <p:nvSpPr>
          <p:cNvPr id="5" name="Espace réservé du numéro de diapositive 4">
            <a:extLst>
              <a:ext uri="{FF2B5EF4-FFF2-40B4-BE49-F238E27FC236}">
                <a16:creationId xmlns:a16="http://schemas.microsoft.com/office/drawing/2014/main" id="{2CD6D890-A997-794A-957A-20F812C1BF15}"/>
              </a:ext>
            </a:extLst>
          </p:cNvPr>
          <p:cNvSpPr>
            <a:spLocks noGrp="1"/>
          </p:cNvSpPr>
          <p:nvPr>
            <p:ph type="sldNum" sz="quarter" idx="12"/>
          </p:nvPr>
        </p:nvSpPr>
        <p:spPr/>
        <p:txBody>
          <a:bodyPr/>
          <a:lstStyle/>
          <a:p>
            <a:fld id="{EA063CD8-C310-B04A-BEB5-C7A5DDD6596E}" type="slidenum">
              <a:rPr lang="fr-FR" smtClean="0"/>
              <a:t>32</a:t>
            </a:fld>
            <a:endParaRPr lang="fr-FR"/>
          </a:p>
        </p:txBody>
      </p:sp>
      <p:pic>
        <p:nvPicPr>
          <p:cNvPr id="7" name="Espace réservé du contenu 6">
            <a:extLst>
              <a:ext uri="{FF2B5EF4-FFF2-40B4-BE49-F238E27FC236}">
                <a16:creationId xmlns:a16="http://schemas.microsoft.com/office/drawing/2014/main" id="{32117A87-1C87-2A42-91DE-11DBA89F3647}"/>
              </a:ext>
            </a:extLst>
          </p:cNvPr>
          <p:cNvPicPr>
            <a:picLocks noGrp="1" noChangeAspect="1"/>
          </p:cNvPicPr>
          <p:nvPr>
            <p:ph idx="1"/>
          </p:nvPr>
        </p:nvPicPr>
        <p:blipFill>
          <a:blip r:embed="rId2"/>
          <a:stretch>
            <a:fillRect/>
          </a:stretch>
        </p:blipFill>
        <p:spPr>
          <a:xfrm>
            <a:off x="855023" y="2271713"/>
            <a:ext cx="10675917" cy="3642199"/>
          </a:xfrm>
          <a:prstGeom prst="rect">
            <a:avLst/>
          </a:prstGeom>
        </p:spPr>
      </p:pic>
    </p:spTree>
    <p:extLst>
      <p:ext uri="{BB962C8B-B14F-4D97-AF65-F5344CB8AC3E}">
        <p14:creationId xmlns:p14="http://schemas.microsoft.com/office/powerpoint/2010/main" val="32264396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57BFCD-688D-1047-9BCA-0F88654E97F3}"/>
              </a:ext>
            </a:extLst>
          </p:cNvPr>
          <p:cNvSpPr>
            <a:spLocks noGrp="1"/>
          </p:cNvSpPr>
          <p:nvPr>
            <p:ph type="title"/>
          </p:nvPr>
        </p:nvSpPr>
        <p:spPr>
          <a:xfrm>
            <a:off x="510639" y="365125"/>
            <a:ext cx="11578442" cy="1325563"/>
          </a:xfrm>
        </p:spPr>
        <p:txBody>
          <a:bodyPr>
            <a:normAutofit fontScale="90000"/>
          </a:bodyPr>
          <a:lstStyle/>
          <a:p>
            <a:r>
              <a:rPr lang="fr-FR" sz="3200" b="1" dirty="0"/>
              <a:t>Peu d’effet de création de commerce, légère correction du commerce, et des diversions du commerce (0,3% des importations en provenance de la CEEAC et du reste de l’Afrique) </a:t>
            </a:r>
          </a:p>
        </p:txBody>
      </p:sp>
      <p:sp>
        <p:nvSpPr>
          <p:cNvPr id="4" name="Espace réservé du numéro de diapositive 3">
            <a:extLst>
              <a:ext uri="{FF2B5EF4-FFF2-40B4-BE49-F238E27FC236}">
                <a16:creationId xmlns:a16="http://schemas.microsoft.com/office/drawing/2014/main" id="{C4C3E224-9715-024E-B9FE-7EE371D42E4D}"/>
              </a:ext>
            </a:extLst>
          </p:cNvPr>
          <p:cNvSpPr>
            <a:spLocks noGrp="1"/>
          </p:cNvSpPr>
          <p:nvPr>
            <p:ph type="sldNum" sz="quarter" idx="12"/>
          </p:nvPr>
        </p:nvSpPr>
        <p:spPr/>
        <p:txBody>
          <a:bodyPr/>
          <a:lstStyle/>
          <a:p>
            <a:fld id="{EA063CD8-C310-B04A-BEB5-C7A5DDD6596E}" type="slidenum">
              <a:rPr lang="fr-FR" smtClean="0"/>
              <a:t>33</a:t>
            </a:fld>
            <a:endParaRPr lang="fr-FR"/>
          </a:p>
        </p:txBody>
      </p:sp>
      <p:pic>
        <p:nvPicPr>
          <p:cNvPr id="7" name="Espace réservé du contenu 6">
            <a:extLst>
              <a:ext uri="{FF2B5EF4-FFF2-40B4-BE49-F238E27FC236}">
                <a16:creationId xmlns:a16="http://schemas.microsoft.com/office/drawing/2014/main" id="{623793D5-13F6-E94F-ACB1-EEE2025B0942}"/>
              </a:ext>
            </a:extLst>
          </p:cNvPr>
          <p:cNvPicPr>
            <a:picLocks noGrp="1" noChangeAspect="1"/>
          </p:cNvPicPr>
          <p:nvPr>
            <p:ph idx="1"/>
          </p:nvPr>
        </p:nvPicPr>
        <p:blipFill>
          <a:blip r:embed="rId2"/>
          <a:stretch>
            <a:fillRect/>
          </a:stretch>
        </p:blipFill>
        <p:spPr>
          <a:xfrm>
            <a:off x="709297" y="2228851"/>
            <a:ext cx="10306366" cy="3743324"/>
          </a:xfrm>
          <a:prstGeom prst="rect">
            <a:avLst/>
          </a:prstGeom>
        </p:spPr>
      </p:pic>
    </p:spTree>
    <p:extLst>
      <p:ext uri="{BB962C8B-B14F-4D97-AF65-F5344CB8AC3E}">
        <p14:creationId xmlns:p14="http://schemas.microsoft.com/office/powerpoint/2010/main" val="11157173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A2DB32-6773-3C49-B165-C1C41636CBCD}"/>
              </a:ext>
            </a:extLst>
          </p:cNvPr>
          <p:cNvSpPr>
            <a:spLocks noGrp="1"/>
          </p:cNvSpPr>
          <p:nvPr>
            <p:ph type="title"/>
          </p:nvPr>
        </p:nvSpPr>
        <p:spPr>
          <a:xfrm>
            <a:off x="838200" y="2455182"/>
            <a:ext cx="10515600" cy="1325563"/>
          </a:xfrm>
        </p:spPr>
        <p:txBody>
          <a:bodyPr/>
          <a:lstStyle/>
          <a:p>
            <a:r>
              <a:rPr lang="fr-FR" dirty="0"/>
              <a:t>Gabon</a:t>
            </a:r>
          </a:p>
        </p:txBody>
      </p:sp>
      <p:sp>
        <p:nvSpPr>
          <p:cNvPr id="4" name="Espace réservé du numéro de diapositive 3">
            <a:extLst>
              <a:ext uri="{FF2B5EF4-FFF2-40B4-BE49-F238E27FC236}">
                <a16:creationId xmlns:a16="http://schemas.microsoft.com/office/drawing/2014/main" id="{5B5261AE-D5F2-E644-A5D0-484F58CDD3B5}"/>
              </a:ext>
            </a:extLst>
          </p:cNvPr>
          <p:cNvSpPr>
            <a:spLocks noGrp="1"/>
          </p:cNvSpPr>
          <p:nvPr>
            <p:ph type="sldNum" sz="quarter" idx="12"/>
          </p:nvPr>
        </p:nvSpPr>
        <p:spPr/>
        <p:txBody>
          <a:bodyPr/>
          <a:lstStyle/>
          <a:p>
            <a:fld id="{EA063CD8-C310-B04A-BEB5-C7A5DDD6596E}" type="slidenum">
              <a:rPr lang="fr-FR" smtClean="0"/>
              <a:t>34</a:t>
            </a:fld>
            <a:endParaRPr lang="fr-FR"/>
          </a:p>
        </p:txBody>
      </p:sp>
    </p:spTree>
    <p:extLst>
      <p:ext uri="{BB962C8B-B14F-4D97-AF65-F5344CB8AC3E}">
        <p14:creationId xmlns:p14="http://schemas.microsoft.com/office/powerpoint/2010/main" val="29180726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6EF925-D148-7743-90F4-AE503D97E942}"/>
              </a:ext>
            </a:extLst>
          </p:cNvPr>
          <p:cNvSpPr>
            <a:spLocks noGrp="1"/>
          </p:cNvSpPr>
          <p:nvPr>
            <p:ph type="title"/>
          </p:nvPr>
        </p:nvSpPr>
        <p:spPr/>
        <p:txBody>
          <a:bodyPr>
            <a:normAutofit/>
          </a:bodyPr>
          <a:lstStyle/>
          <a:p>
            <a:r>
              <a:rPr lang="fr-FR" sz="3600" b="1" dirty="0"/>
              <a:t>Hausse dans la protection, mais de légères variations selon les secteurs </a:t>
            </a:r>
          </a:p>
        </p:txBody>
      </p:sp>
      <p:sp>
        <p:nvSpPr>
          <p:cNvPr id="5" name="Espace réservé du numéro de diapositive 4">
            <a:extLst>
              <a:ext uri="{FF2B5EF4-FFF2-40B4-BE49-F238E27FC236}">
                <a16:creationId xmlns:a16="http://schemas.microsoft.com/office/drawing/2014/main" id="{B15FF355-336C-414D-9ADE-4C1FC15034A5}"/>
              </a:ext>
            </a:extLst>
          </p:cNvPr>
          <p:cNvSpPr>
            <a:spLocks noGrp="1"/>
          </p:cNvSpPr>
          <p:nvPr>
            <p:ph type="sldNum" sz="quarter" idx="12"/>
          </p:nvPr>
        </p:nvSpPr>
        <p:spPr/>
        <p:txBody>
          <a:bodyPr/>
          <a:lstStyle/>
          <a:p>
            <a:fld id="{EA063CD8-C310-B04A-BEB5-C7A5DDD6596E}" type="slidenum">
              <a:rPr lang="fr-FR" smtClean="0"/>
              <a:t>35</a:t>
            </a:fld>
            <a:endParaRPr lang="fr-FR"/>
          </a:p>
        </p:txBody>
      </p:sp>
      <p:sp>
        <p:nvSpPr>
          <p:cNvPr id="8" name="Titre 1">
            <a:extLst>
              <a:ext uri="{FF2B5EF4-FFF2-40B4-BE49-F238E27FC236}">
                <a16:creationId xmlns:a16="http://schemas.microsoft.com/office/drawing/2014/main" id="{E0D680D6-2A72-3D45-9C07-C18D6CA2E33F}"/>
              </a:ext>
            </a:extLst>
          </p:cNvPr>
          <p:cNvSpPr txBox="1">
            <a:spLocks/>
          </p:cNvSpPr>
          <p:nvPr/>
        </p:nvSpPr>
        <p:spPr>
          <a:xfrm>
            <a:off x="403761" y="6008914"/>
            <a:ext cx="11530940" cy="7125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800" b="1" dirty="0"/>
              <a:t>Un tarif appliqué initial bas (fortes exonérations?, dérogation TEC?, autre?)</a:t>
            </a:r>
          </a:p>
        </p:txBody>
      </p:sp>
      <p:pic>
        <p:nvPicPr>
          <p:cNvPr id="6" name="Espace réservé du contenu 5">
            <a:extLst>
              <a:ext uri="{FF2B5EF4-FFF2-40B4-BE49-F238E27FC236}">
                <a16:creationId xmlns:a16="http://schemas.microsoft.com/office/drawing/2014/main" id="{3BEFCE15-0397-154F-A2D0-92582F9BCA1C}"/>
              </a:ext>
            </a:extLst>
          </p:cNvPr>
          <p:cNvPicPr>
            <a:picLocks noGrp="1" noChangeAspect="1"/>
          </p:cNvPicPr>
          <p:nvPr>
            <p:ph idx="1"/>
          </p:nvPr>
        </p:nvPicPr>
        <p:blipFill>
          <a:blip r:embed="rId2"/>
          <a:stretch>
            <a:fillRect/>
          </a:stretch>
        </p:blipFill>
        <p:spPr>
          <a:xfrm>
            <a:off x="1163783" y="2032794"/>
            <a:ext cx="8728362" cy="3937000"/>
          </a:xfrm>
          <a:prstGeom prst="rect">
            <a:avLst/>
          </a:prstGeom>
        </p:spPr>
      </p:pic>
    </p:spTree>
    <p:extLst>
      <p:ext uri="{BB962C8B-B14F-4D97-AF65-F5344CB8AC3E}">
        <p14:creationId xmlns:p14="http://schemas.microsoft.com/office/powerpoint/2010/main" val="8562431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7ACA46-BC6C-7C4C-8A7D-71482773628A}"/>
              </a:ext>
            </a:extLst>
          </p:cNvPr>
          <p:cNvSpPr>
            <a:spLocks noGrp="1"/>
          </p:cNvSpPr>
          <p:nvPr>
            <p:ph type="title"/>
          </p:nvPr>
        </p:nvSpPr>
        <p:spPr>
          <a:xfrm>
            <a:off x="403761" y="365125"/>
            <a:ext cx="11507189" cy="1325563"/>
          </a:xfrm>
        </p:spPr>
        <p:txBody>
          <a:bodyPr>
            <a:normAutofit/>
          </a:bodyPr>
          <a:lstStyle/>
          <a:p>
            <a:r>
              <a:rPr lang="fr-FR" sz="3600" b="1" dirty="0"/>
              <a:t>Baisse dans les importations et forte augmentation des revenus tarifaires et non tarifaires</a:t>
            </a:r>
          </a:p>
        </p:txBody>
      </p:sp>
      <p:sp>
        <p:nvSpPr>
          <p:cNvPr id="5" name="Espace réservé du numéro de diapositive 4">
            <a:extLst>
              <a:ext uri="{FF2B5EF4-FFF2-40B4-BE49-F238E27FC236}">
                <a16:creationId xmlns:a16="http://schemas.microsoft.com/office/drawing/2014/main" id="{2CD6D890-A997-794A-957A-20F812C1BF15}"/>
              </a:ext>
            </a:extLst>
          </p:cNvPr>
          <p:cNvSpPr>
            <a:spLocks noGrp="1"/>
          </p:cNvSpPr>
          <p:nvPr>
            <p:ph type="sldNum" sz="quarter" idx="12"/>
          </p:nvPr>
        </p:nvSpPr>
        <p:spPr/>
        <p:txBody>
          <a:bodyPr/>
          <a:lstStyle/>
          <a:p>
            <a:fld id="{EA063CD8-C310-B04A-BEB5-C7A5DDD6596E}" type="slidenum">
              <a:rPr lang="fr-FR" smtClean="0"/>
              <a:t>36</a:t>
            </a:fld>
            <a:endParaRPr lang="fr-FR"/>
          </a:p>
        </p:txBody>
      </p:sp>
      <p:pic>
        <p:nvPicPr>
          <p:cNvPr id="6" name="Espace réservé du contenu 5">
            <a:extLst>
              <a:ext uri="{FF2B5EF4-FFF2-40B4-BE49-F238E27FC236}">
                <a16:creationId xmlns:a16="http://schemas.microsoft.com/office/drawing/2014/main" id="{668113D8-EB8F-9044-B461-E815DCF230C3}"/>
              </a:ext>
            </a:extLst>
          </p:cNvPr>
          <p:cNvPicPr>
            <a:picLocks noGrp="1" noChangeAspect="1"/>
          </p:cNvPicPr>
          <p:nvPr>
            <p:ph idx="1"/>
          </p:nvPr>
        </p:nvPicPr>
        <p:blipFill>
          <a:blip r:embed="rId2"/>
          <a:stretch>
            <a:fillRect/>
          </a:stretch>
        </p:blipFill>
        <p:spPr>
          <a:xfrm>
            <a:off x="1028700" y="2214563"/>
            <a:ext cx="10458450" cy="3414712"/>
          </a:xfrm>
          <a:prstGeom prst="rect">
            <a:avLst/>
          </a:prstGeom>
        </p:spPr>
      </p:pic>
      <p:sp>
        <p:nvSpPr>
          <p:cNvPr id="8" name="Titre 1">
            <a:extLst>
              <a:ext uri="{FF2B5EF4-FFF2-40B4-BE49-F238E27FC236}">
                <a16:creationId xmlns:a16="http://schemas.microsoft.com/office/drawing/2014/main" id="{B971D361-315B-4049-84BC-8DB966F2108B}"/>
              </a:ext>
            </a:extLst>
          </p:cNvPr>
          <p:cNvSpPr txBox="1">
            <a:spLocks/>
          </p:cNvSpPr>
          <p:nvPr/>
        </p:nvSpPr>
        <p:spPr>
          <a:xfrm>
            <a:off x="403761" y="5866034"/>
            <a:ext cx="11530940" cy="71256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800" b="1" dirty="0"/>
              <a:t>Un tarif appliqué initial bas (fortes exonérations?, dérogation TEC?, autre?)</a:t>
            </a:r>
          </a:p>
        </p:txBody>
      </p:sp>
    </p:spTree>
    <p:extLst>
      <p:ext uri="{BB962C8B-B14F-4D97-AF65-F5344CB8AC3E}">
        <p14:creationId xmlns:p14="http://schemas.microsoft.com/office/powerpoint/2010/main" val="24281125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57BFCD-688D-1047-9BCA-0F88654E97F3}"/>
              </a:ext>
            </a:extLst>
          </p:cNvPr>
          <p:cNvSpPr>
            <a:spLocks noGrp="1"/>
          </p:cNvSpPr>
          <p:nvPr>
            <p:ph type="title"/>
          </p:nvPr>
        </p:nvSpPr>
        <p:spPr>
          <a:xfrm>
            <a:off x="510639" y="365125"/>
            <a:ext cx="11578442" cy="1325563"/>
          </a:xfrm>
        </p:spPr>
        <p:txBody>
          <a:bodyPr>
            <a:normAutofit fontScale="90000"/>
          </a:bodyPr>
          <a:lstStyle/>
          <a:p>
            <a:r>
              <a:rPr lang="fr-FR" sz="3200" b="1" dirty="0"/>
              <a:t>Pertes de création de commerce, pas d’effet de correction du commerce, et des diversions du commerce (0,3% des importations en provenance du reste de l’Afrique) </a:t>
            </a:r>
          </a:p>
        </p:txBody>
      </p:sp>
      <p:sp>
        <p:nvSpPr>
          <p:cNvPr id="4" name="Espace réservé du numéro de diapositive 3">
            <a:extLst>
              <a:ext uri="{FF2B5EF4-FFF2-40B4-BE49-F238E27FC236}">
                <a16:creationId xmlns:a16="http://schemas.microsoft.com/office/drawing/2014/main" id="{C4C3E224-9715-024E-B9FE-7EE371D42E4D}"/>
              </a:ext>
            </a:extLst>
          </p:cNvPr>
          <p:cNvSpPr>
            <a:spLocks noGrp="1"/>
          </p:cNvSpPr>
          <p:nvPr>
            <p:ph type="sldNum" sz="quarter" idx="12"/>
          </p:nvPr>
        </p:nvSpPr>
        <p:spPr/>
        <p:txBody>
          <a:bodyPr/>
          <a:lstStyle/>
          <a:p>
            <a:fld id="{EA063CD8-C310-B04A-BEB5-C7A5DDD6596E}" type="slidenum">
              <a:rPr lang="fr-FR" smtClean="0"/>
              <a:t>37</a:t>
            </a:fld>
            <a:endParaRPr lang="fr-FR"/>
          </a:p>
        </p:txBody>
      </p:sp>
      <p:pic>
        <p:nvPicPr>
          <p:cNvPr id="6" name="Espace réservé du contenu 5">
            <a:extLst>
              <a:ext uri="{FF2B5EF4-FFF2-40B4-BE49-F238E27FC236}">
                <a16:creationId xmlns:a16="http://schemas.microsoft.com/office/drawing/2014/main" id="{C0C8ABC2-6B5B-6845-A967-9B174F8259C2}"/>
              </a:ext>
            </a:extLst>
          </p:cNvPr>
          <p:cNvPicPr>
            <a:picLocks noGrp="1" noChangeAspect="1"/>
          </p:cNvPicPr>
          <p:nvPr>
            <p:ph idx="1"/>
          </p:nvPr>
        </p:nvPicPr>
        <p:blipFill>
          <a:blip r:embed="rId2"/>
          <a:stretch>
            <a:fillRect/>
          </a:stretch>
        </p:blipFill>
        <p:spPr>
          <a:xfrm>
            <a:off x="684943" y="2700337"/>
            <a:ext cx="10787920" cy="3271837"/>
          </a:xfrm>
          <a:prstGeom prst="rect">
            <a:avLst/>
          </a:prstGeom>
        </p:spPr>
      </p:pic>
    </p:spTree>
    <p:extLst>
      <p:ext uri="{BB962C8B-B14F-4D97-AF65-F5344CB8AC3E}">
        <p14:creationId xmlns:p14="http://schemas.microsoft.com/office/powerpoint/2010/main" val="1957234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E98762-8BD2-264B-B028-D1D6C02F3941}"/>
              </a:ext>
            </a:extLst>
          </p:cNvPr>
          <p:cNvSpPr>
            <a:spLocks noGrp="1"/>
          </p:cNvSpPr>
          <p:nvPr>
            <p:ph type="title"/>
          </p:nvPr>
        </p:nvSpPr>
        <p:spPr/>
        <p:txBody>
          <a:bodyPr/>
          <a:lstStyle/>
          <a:p>
            <a:r>
              <a:rPr lang="fr-FR" dirty="0"/>
              <a:t>Conclusions</a:t>
            </a:r>
          </a:p>
        </p:txBody>
      </p:sp>
      <p:sp>
        <p:nvSpPr>
          <p:cNvPr id="3" name="Espace réservé du contenu 2">
            <a:extLst>
              <a:ext uri="{FF2B5EF4-FFF2-40B4-BE49-F238E27FC236}">
                <a16:creationId xmlns:a16="http://schemas.microsoft.com/office/drawing/2014/main" id="{469460E9-C64D-AE4E-A85F-684237309B91}"/>
              </a:ext>
            </a:extLst>
          </p:cNvPr>
          <p:cNvSpPr>
            <a:spLocks noGrp="1"/>
          </p:cNvSpPr>
          <p:nvPr>
            <p:ph idx="1"/>
          </p:nvPr>
        </p:nvSpPr>
        <p:spPr/>
        <p:txBody>
          <a:bodyPr/>
          <a:lstStyle/>
          <a:p>
            <a:r>
              <a:rPr lang="fr-FR" dirty="0"/>
              <a:t>Des coûts d’ajustement existent, malgré des gains positifs estimés en tenant compte des interactions</a:t>
            </a:r>
          </a:p>
          <a:p>
            <a:r>
              <a:rPr lang="fr-FR" dirty="0"/>
              <a:t>Transition fiscale?</a:t>
            </a:r>
          </a:p>
          <a:p>
            <a:r>
              <a:rPr lang="fr-FR" dirty="0"/>
              <a:t>Renforcement des disciplines de la concurrence dans les cas où le tarif baisse</a:t>
            </a:r>
          </a:p>
          <a:p>
            <a:r>
              <a:rPr lang="fr-FR" dirty="0"/>
              <a:t>Aide au renforcement des capacités du système de production des statistiques commerciales en Guinée Equatoriale</a:t>
            </a:r>
          </a:p>
          <a:p>
            <a:r>
              <a:rPr lang="fr-FR" dirty="0"/>
              <a:t>Outils de simulations disponibles pour d’autres scénarios mais probables besoin de formation pour les répliquer </a:t>
            </a:r>
          </a:p>
        </p:txBody>
      </p:sp>
      <p:sp>
        <p:nvSpPr>
          <p:cNvPr id="4" name="Espace réservé du numéro de diapositive 3">
            <a:extLst>
              <a:ext uri="{FF2B5EF4-FFF2-40B4-BE49-F238E27FC236}">
                <a16:creationId xmlns:a16="http://schemas.microsoft.com/office/drawing/2014/main" id="{003EA162-12E5-1448-AFFB-BB4176B35F96}"/>
              </a:ext>
            </a:extLst>
          </p:cNvPr>
          <p:cNvSpPr>
            <a:spLocks noGrp="1"/>
          </p:cNvSpPr>
          <p:nvPr>
            <p:ph type="sldNum" sz="quarter" idx="12"/>
          </p:nvPr>
        </p:nvSpPr>
        <p:spPr/>
        <p:txBody>
          <a:bodyPr/>
          <a:lstStyle/>
          <a:p>
            <a:fld id="{EA063CD8-C310-B04A-BEB5-C7A5DDD6596E}" type="slidenum">
              <a:rPr lang="fr-FR" smtClean="0"/>
              <a:t>38</a:t>
            </a:fld>
            <a:endParaRPr lang="fr-FR"/>
          </a:p>
        </p:txBody>
      </p:sp>
    </p:spTree>
    <p:extLst>
      <p:ext uri="{BB962C8B-B14F-4D97-AF65-F5344CB8AC3E}">
        <p14:creationId xmlns:p14="http://schemas.microsoft.com/office/powerpoint/2010/main" val="2884027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3D9F9E-364D-CC41-A99B-CB8CCD9A60AC}"/>
              </a:ext>
            </a:extLst>
          </p:cNvPr>
          <p:cNvSpPr>
            <a:spLocks noGrp="1"/>
          </p:cNvSpPr>
          <p:nvPr>
            <p:ph type="title"/>
          </p:nvPr>
        </p:nvSpPr>
        <p:spPr/>
        <p:txBody>
          <a:bodyPr>
            <a:normAutofit/>
          </a:bodyPr>
          <a:lstStyle/>
          <a:p>
            <a:r>
              <a:rPr lang="fr-FR" sz="3200" b="1" dirty="0"/>
              <a:t>Méthodologie</a:t>
            </a:r>
          </a:p>
        </p:txBody>
      </p:sp>
      <p:sp>
        <p:nvSpPr>
          <p:cNvPr id="3" name="Espace réservé du contenu 2">
            <a:extLst>
              <a:ext uri="{FF2B5EF4-FFF2-40B4-BE49-F238E27FC236}">
                <a16:creationId xmlns:a16="http://schemas.microsoft.com/office/drawing/2014/main" id="{30391F70-0DB3-2347-89F6-5DE56D3EC6E4}"/>
              </a:ext>
            </a:extLst>
          </p:cNvPr>
          <p:cNvSpPr>
            <a:spLocks noGrp="1"/>
          </p:cNvSpPr>
          <p:nvPr>
            <p:ph idx="1"/>
          </p:nvPr>
        </p:nvSpPr>
        <p:spPr>
          <a:xfrm>
            <a:off x="838199" y="1813750"/>
            <a:ext cx="10930247" cy="4351338"/>
          </a:xfrm>
        </p:spPr>
        <p:txBody>
          <a:bodyPr>
            <a:normAutofit lnSpcReduction="10000"/>
          </a:bodyPr>
          <a:lstStyle/>
          <a:p>
            <a:r>
              <a:rPr lang="fr-FR" dirty="0"/>
              <a:t>Suggestion des </a:t>
            </a:r>
            <a:r>
              <a:rPr lang="fr-FR" dirty="0" err="1"/>
              <a:t>TDRs</a:t>
            </a:r>
            <a:endParaRPr lang="fr-FR" dirty="0"/>
          </a:p>
          <a:p>
            <a:pPr lvl="1"/>
            <a:r>
              <a:rPr lang="fr-FR" dirty="0"/>
              <a:t>Analyser l’impact au niveau </a:t>
            </a:r>
            <a:r>
              <a:rPr lang="fr-FR" dirty="0" err="1"/>
              <a:t>sous-régional</a:t>
            </a:r>
            <a:r>
              <a:rPr lang="fr-FR" dirty="0"/>
              <a:t> (CEEAC) ainsi qu’au niveau pays (Tchad, Cameroun, Congo, Gabon, Guinée Equatoriale)</a:t>
            </a:r>
          </a:p>
          <a:p>
            <a:pPr lvl="1"/>
            <a:r>
              <a:rPr lang="fr-FR" dirty="0"/>
              <a:t>Visite de terrain de 2 consultants pour collecter des données commerciales et tarifaires non disponibles dans les bases de données internationales</a:t>
            </a:r>
          </a:p>
          <a:p>
            <a:r>
              <a:rPr lang="fr-FR" dirty="0"/>
              <a:t>Deux familles méthodologiques possibles</a:t>
            </a:r>
          </a:p>
          <a:p>
            <a:pPr lvl="1"/>
            <a:r>
              <a:rPr lang="fr-FR" dirty="0"/>
              <a:t>Analyse en équilibre général: tient compte de la réforme globale, des interactions entre secteurs et entre économies, mais à des niveaux agrégés</a:t>
            </a:r>
          </a:p>
          <a:p>
            <a:pPr lvl="1"/>
            <a:r>
              <a:rPr lang="fr-FR" dirty="0"/>
              <a:t>Analyse en équilibre partiel: tient compte de la réforme locale et des effets à des niveaux détaillés</a:t>
            </a:r>
          </a:p>
          <a:p>
            <a:r>
              <a:rPr lang="fr-FR" dirty="0"/>
              <a:t>La disponibilité des bases de données contraint le choix méthodologique </a:t>
            </a:r>
          </a:p>
          <a:p>
            <a:endParaRPr lang="fr-FR" dirty="0"/>
          </a:p>
        </p:txBody>
      </p:sp>
      <p:sp>
        <p:nvSpPr>
          <p:cNvPr id="4" name="Espace réservé du numéro de diapositive 3">
            <a:extLst>
              <a:ext uri="{FF2B5EF4-FFF2-40B4-BE49-F238E27FC236}">
                <a16:creationId xmlns:a16="http://schemas.microsoft.com/office/drawing/2014/main" id="{FDC4A3FB-A6F5-D348-9FB8-A1645EC9087B}"/>
              </a:ext>
            </a:extLst>
          </p:cNvPr>
          <p:cNvSpPr>
            <a:spLocks noGrp="1"/>
          </p:cNvSpPr>
          <p:nvPr>
            <p:ph type="sldNum" sz="quarter" idx="12"/>
          </p:nvPr>
        </p:nvSpPr>
        <p:spPr/>
        <p:txBody>
          <a:bodyPr/>
          <a:lstStyle/>
          <a:p>
            <a:fld id="{EA063CD8-C310-B04A-BEB5-C7A5DDD6596E}" type="slidenum">
              <a:rPr lang="fr-FR" smtClean="0"/>
              <a:t>4</a:t>
            </a:fld>
            <a:endParaRPr lang="fr-FR"/>
          </a:p>
        </p:txBody>
      </p:sp>
    </p:spTree>
    <p:extLst>
      <p:ext uri="{BB962C8B-B14F-4D97-AF65-F5344CB8AC3E}">
        <p14:creationId xmlns:p14="http://schemas.microsoft.com/office/powerpoint/2010/main" val="3383768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5599F0-4EF4-804C-93AF-52DDAF253B18}"/>
              </a:ext>
            </a:extLst>
          </p:cNvPr>
          <p:cNvSpPr>
            <a:spLocks noGrp="1"/>
          </p:cNvSpPr>
          <p:nvPr>
            <p:ph type="title"/>
          </p:nvPr>
        </p:nvSpPr>
        <p:spPr>
          <a:xfrm>
            <a:off x="285008" y="187000"/>
            <a:ext cx="11815948" cy="1325563"/>
          </a:xfrm>
        </p:spPr>
        <p:txBody>
          <a:bodyPr>
            <a:normAutofit fontScale="90000"/>
          </a:bodyPr>
          <a:lstStyle/>
          <a:p>
            <a:r>
              <a:rPr lang="fr-FR" sz="3200" b="1" dirty="0"/>
              <a:t>Parmi les bases de données existantes, celle d’EORA est la plus adaptée pour l’analyse en équilibre général de la réforme envisagée et pour la couverture géographique des résultats demandés par les TDR</a:t>
            </a:r>
          </a:p>
        </p:txBody>
      </p:sp>
      <p:pic>
        <p:nvPicPr>
          <p:cNvPr id="4" name="Espace réservé du contenu 3">
            <a:extLst>
              <a:ext uri="{FF2B5EF4-FFF2-40B4-BE49-F238E27FC236}">
                <a16:creationId xmlns:a16="http://schemas.microsoft.com/office/drawing/2014/main" id="{24F9F25A-9A4D-AE45-97D5-9A3463851C98}"/>
              </a:ext>
            </a:extLst>
          </p:cNvPr>
          <p:cNvPicPr>
            <a:picLocks noGrp="1" noChangeAspect="1"/>
          </p:cNvPicPr>
          <p:nvPr>
            <p:ph idx="1"/>
          </p:nvPr>
        </p:nvPicPr>
        <p:blipFill>
          <a:blip r:embed="rId3"/>
          <a:stretch>
            <a:fillRect/>
          </a:stretch>
        </p:blipFill>
        <p:spPr>
          <a:xfrm>
            <a:off x="641269" y="1706874"/>
            <a:ext cx="8943108" cy="4697617"/>
          </a:xfrm>
          <a:prstGeom prst="rect">
            <a:avLst/>
          </a:prstGeom>
        </p:spPr>
      </p:pic>
      <p:sp>
        <p:nvSpPr>
          <p:cNvPr id="5" name="Titre 1">
            <a:extLst>
              <a:ext uri="{FF2B5EF4-FFF2-40B4-BE49-F238E27FC236}">
                <a16:creationId xmlns:a16="http://schemas.microsoft.com/office/drawing/2014/main" id="{5A4445D6-11C6-5D40-AC93-7BC9F2469C78}"/>
              </a:ext>
            </a:extLst>
          </p:cNvPr>
          <p:cNvSpPr txBox="1">
            <a:spLocks/>
          </p:cNvSpPr>
          <p:nvPr/>
        </p:nvSpPr>
        <p:spPr>
          <a:xfrm>
            <a:off x="437408" y="6270170"/>
            <a:ext cx="11271662" cy="399881"/>
          </a:xfrm>
          <a:prstGeom prst="rect">
            <a:avLst/>
          </a:prstGeom>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b="1" dirty="0"/>
              <a:t> </a:t>
            </a:r>
          </a:p>
        </p:txBody>
      </p:sp>
      <p:sp>
        <p:nvSpPr>
          <p:cNvPr id="6" name="Titre 1">
            <a:extLst>
              <a:ext uri="{FF2B5EF4-FFF2-40B4-BE49-F238E27FC236}">
                <a16:creationId xmlns:a16="http://schemas.microsoft.com/office/drawing/2014/main" id="{3DBC43A9-3C19-174D-8D17-234F1FE33B9B}"/>
              </a:ext>
            </a:extLst>
          </p:cNvPr>
          <p:cNvSpPr txBox="1">
            <a:spLocks/>
          </p:cNvSpPr>
          <p:nvPr/>
        </p:nvSpPr>
        <p:spPr>
          <a:xfrm>
            <a:off x="285008" y="6198916"/>
            <a:ext cx="11068792" cy="504960"/>
          </a:xfrm>
          <a:prstGeom prst="rect">
            <a:avLst/>
          </a:prstGeom>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b="1" dirty="0"/>
              <a:t>Le coût de construction d’une meilleure base de données (ex: ITAQA) est hors de portée du budget de l’étude</a:t>
            </a:r>
            <a:r>
              <a:rPr lang="fr-FR" sz="2800" b="1" dirty="0"/>
              <a:t>  </a:t>
            </a:r>
          </a:p>
        </p:txBody>
      </p:sp>
      <p:sp>
        <p:nvSpPr>
          <p:cNvPr id="7" name="Titre 1">
            <a:extLst>
              <a:ext uri="{FF2B5EF4-FFF2-40B4-BE49-F238E27FC236}">
                <a16:creationId xmlns:a16="http://schemas.microsoft.com/office/drawing/2014/main" id="{C6DEDCDB-0EB1-504E-8123-37DA73B4B1DF}"/>
              </a:ext>
            </a:extLst>
          </p:cNvPr>
          <p:cNvSpPr txBox="1">
            <a:spLocks/>
          </p:cNvSpPr>
          <p:nvPr/>
        </p:nvSpPr>
        <p:spPr>
          <a:xfrm>
            <a:off x="9939647" y="2386941"/>
            <a:ext cx="2161309" cy="20069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000" b="1" dirty="0"/>
              <a:t>Modèle théorique d’équilibre général utilisé: </a:t>
            </a:r>
            <a:r>
              <a:rPr lang="fr-FR" sz="2000" b="1" dirty="0" err="1"/>
              <a:t>Costinot</a:t>
            </a:r>
            <a:r>
              <a:rPr lang="fr-FR" sz="2000" b="1" dirty="0"/>
              <a:t> et Rodriguez-</a:t>
            </a:r>
            <a:r>
              <a:rPr lang="fr-FR" sz="2000" b="1" dirty="0" err="1"/>
              <a:t>Clare</a:t>
            </a:r>
            <a:r>
              <a:rPr lang="fr-FR" sz="2000" b="1" dirty="0"/>
              <a:t> (2014)</a:t>
            </a:r>
          </a:p>
        </p:txBody>
      </p:sp>
      <p:sp>
        <p:nvSpPr>
          <p:cNvPr id="8" name="Espace réservé du numéro de diapositive 7">
            <a:extLst>
              <a:ext uri="{FF2B5EF4-FFF2-40B4-BE49-F238E27FC236}">
                <a16:creationId xmlns:a16="http://schemas.microsoft.com/office/drawing/2014/main" id="{F5AE7632-2366-1B4A-899B-C10B1E13DDF4}"/>
              </a:ext>
            </a:extLst>
          </p:cNvPr>
          <p:cNvSpPr>
            <a:spLocks noGrp="1"/>
          </p:cNvSpPr>
          <p:nvPr>
            <p:ph type="sldNum" sz="quarter" idx="12"/>
          </p:nvPr>
        </p:nvSpPr>
        <p:spPr/>
        <p:txBody>
          <a:bodyPr/>
          <a:lstStyle/>
          <a:p>
            <a:fld id="{EA063CD8-C310-B04A-BEB5-C7A5DDD6596E}" type="slidenum">
              <a:rPr lang="fr-FR" smtClean="0"/>
              <a:t>5</a:t>
            </a:fld>
            <a:endParaRPr lang="fr-FR"/>
          </a:p>
        </p:txBody>
      </p:sp>
    </p:spTree>
    <p:extLst>
      <p:ext uri="{BB962C8B-B14F-4D97-AF65-F5344CB8AC3E}">
        <p14:creationId xmlns:p14="http://schemas.microsoft.com/office/powerpoint/2010/main" val="1719133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re 1"/>
          <p:cNvSpPr>
            <a:spLocks noGrp="1"/>
          </p:cNvSpPr>
          <p:nvPr>
            <p:ph type="title"/>
          </p:nvPr>
        </p:nvSpPr>
        <p:spPr>
          <a:xfrm>
            <a:off x="178130" y="166257"/>
            <a:ext cx="12013869" cy="1202741"/>
          </a:xfrm>
        </p:spPr>
        <p:txBody>
          <a:bodyPr>
            <a:normAutofit/>
          </a:bodyPr>
          <a:lstStyle/>
          <a:p>
            <a:pPr algn="ctr" eaLnBrk="1" hangingPunct="1">
              <a:defRPr/>
            </a:pPr>
            <a:r>
              <a:rPr lang="fr-FR" sz="2800" b="1" dirty="0">
                <a:effectLst>
                  <a:outerShdw blurRad="38100" dist="38100" dir="2700000" algn="tl">
                    <a:srgbClr val="000000">
                      <a:alpha val="43137"/>
                    </a:srgbClr>
                  </a:outerShdw>
                </a:effectLst>
              </a:rPr>
              <a:t>Pour l’équilibre partiel, la méthodologie fait appel au </a:t>
            </a:r>
            <a:r>
              <a:rPr lang="fr-FR" sz="2800" b="1" dirty="0" err="1">
                <a:effectLst>
                  <a:outerShdw blurRad="38100" dist="38100" dir="2700000" algn="tl">
                    <a:srgbClr val="000000">
                      <a:alpha val="43137"/>
                    </a:srgbClr>
                  </a:outerShdw>
                </a:effectLst>
              </a:rPr>
              <a:t>Tariff</a:t>
            </a:r>
            <a:r>
              <a:rPr lang="fr-FR" sz="2800" b="1" dirty="0">
                <a:effectLst>
                  <a:outerShdw blurRad="38100" dist="38100" dir="2700000" algn="tl">
                    <a:srgbClr val="000000">
                      <a:alpha val="43137"/>
                    </a:srgbClr>
                  </a:outerShdw>
                </a:effectLst>
              </a:rPr>
              <a:t> </a:t>
            </a:r>
            <a:r>
              <a:rPr lang="fr-FR" sz="2800" b="1" dirty="0" err="1">
                <a:effectLst>
                  <a:outerShdw blurRad="38100" dist="38100" dir="2700000" algn="tl">
                    <a:srgbClr val="000000">
                      <a:alpha val="43137"/>
                    </a:srgbClr>
                  </a:outerShdw>
                </a:effectLst>
              </a:rPr>
              <a:t>Reform</a:t>
            </a:r>
            <a:r>
              <a:rPr lang="fr-FR" sz="2800" b="1" dirty="0">
                <a:effectLst>
                  <a:outerShdw blurRad="38100" dist="38100" dir="2700000" algn="tl">
                    <a:srgbClr val="000000">
                      <a:alpha val="43137"/>
                    </a:srgbClr>
                  </a:outerShdw>
                </a:effectLst>
              </a:rPr>
              <a:t> Impact Simulation </a:t>
            </a:r>
            <a:r>
              <a:rPr lang="fr-FR" sz="2800" b="1" dirty="0" err="1">
                <a:effectLst>
                  <a:outerShdw blurRad="38100" dist="38100" dir="2700000" algn="tl">
                    <a:srgbClr val="000000">
                      <a:alpha val="43137"/>
                    </a:srgbClr>
                  </a:outerShdw>
                </a:effectLst>
              </a:rPr>
              <a:t>Tool</a:t>
            </a:r>
            <a:r>
              <a:rPr lang="fr-FR" sz="2800" b="1" dirty="0">
                <a:effectLst>
                  <a:outerShdw blurRad="38100" dist="38100" dir="2700000" algn="tl">
                    <a:srgbClr val="000000">
                      <a:alpha val="43137"/>
                    </a:srgbClr>
                  </a:outerShdw>
                </a:effectLst>
              </a:rPr>
              <a:t> (TRIST) (Uniquement pour les pays de la CEMAC)</a:t>
            </a:r>
          </a:p>
        </p:txBody>
      </p:sp>
      <p:sp>
        <p:nvSpPr>
          <p:cNvPr id="3" name="Text Box 5"/>
          <p:cNvSpPr txBox="1">
            <a:spLocks noChangeArrowheads="1"/>
          </p:cNvSpPr>
          <p:nvPr/>
        </p:nvSpPr>
        <p:spPr bwMode="auto">
          <a:xfrm>
            <a:off x="4152900" y="3113839"/>
            <a:ext cx="3028950" cy="3000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spcBef>
                <a:spcPct val="50000"/>
              </a:spcBef>
            </a:pPr>
            <a:endParaRPr lang="en-US" sz="1350"/>
          </a:p>
        </p:txBody>
      </p:sp>
      <p:sp>
        <p:nvSpPr>
          <p:cNvPr id="4" name="Oval 4"/>
          <p:cNvSpPr>
            <a:spLocks noChangeArrowheads="1"/>
          </p:cNvSpPr>
          <p:nvPr/>
        </p:nvSpPr>
        <p:spPr bwMode="auto">
          <a:xfrm>
            <a:off x="5226865" y="3877567"/>
            <a:ext cx="2978984" cy="2585323"/>
          </a:xfrm>
          <a:prstGeom prst="ellipse">
            <a:avLst/>
          </a:prstGeom>
          <a:solidFill>
            <a:srgbClr val="FF7575"/>
          </a:solidFill>
          <a:ln w="25400">
            <a:solidFill>
              <a:schemeClr val="tx1"/>
            </a:solidFill>
            <a:round/>
            <a:headEnd/>
            <a:tailEnd/>
          </a:ln>
        </p:spPr>
        <p:txBody>
          <a:bodyPr wrap="none" anchor="ctr"/>
          <a:lstStyle/>
          <a:p>
            <a:endParaRPr lang="en-US" sz="1350">
              <a:latin typeface="Calibri" pitchFamily="34" charset="0"/>
            </a:endParaRPr>
          </a:p>
        </p:txBody>
      </p:sp>
      <p:sp>
        <p:nvSpPr>
          <p:cNvPr id="5" name="Text Box 6"/>
          <p:cNvSpPr txBox="1">
            <a:spLocks noChangeArrowheads="1"/>
          </p:cNvSpPr>
          <p:nvPr/>
        </p:nvSpPr>
        <p:spPr bwMode="auto">
          <a:xfrm>
            <a:off x="5049049" y="4132147"/>
            <a:ext cx="3257987" cy="2031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fr-FR" b="1" dirty="0"/>
              <a:t>Outil de simulation:</a:t>
            </a:r>
          </a:p>
          <a:p>
            <a:pPr algn="ctr"/>
            <a:r>
              <a:rPr lang="fr-FR" dirty="0"/>
              <a:t>Un fichier Excel contenant</a:t>
            </a:r>
          </a:p>
          <a:p>
            <a:pPr algn="ctr"/>
            <a:r>
              <a:rPr lang="fr-FR" dirty="0"/>
              <a:t>l’ensemble des données, </a:t>
            </a:r>
          </a:p>
          <a:p>
            <a:pPr algn="ctr"/>
            <a:r>
              <a:rPr lang="fr-FR" dirty="0"/>
              <a:t>les définitions des réformes</a:t>
            </a:r>
          </a:p>
          <a:p>
            <a:pPr algn="ctr"/>
            <a:r>
              <a:rPr lang="fr-FR" dirty="0"/>
              <a:t>tarifaires et un modèle </a:t>
            </a:r>
          </a:p>
          <a:p>
            <a:pPr algn="ctr"/>
            <a:r>
              <a:rPr lang="fr-FR" dirty="0"/>
              <a:t>d’équilibre partiel </a:t>
            </a:r>
          </a:p>
          <a:p>
            <a:pPr algn="ctr"/>
            <a:r>
              <a:rPr lang="fr-FR" dirty="0"/>
              <a:t>des importations</a:t>
            </a:r>
          </a:p>
        </p:txBody>
      </p:sp>
      <p:sp>
        <p:nvSpPr>
          <p:cNvPr id="6" name="Text Box 9"/>
          <p:cNvSpPr txBox="1">
            <a:spLocks noChangeArrowheads="1"/>
          </p:cNvSpPr>
          <p:nvPr/>
        </p:nvSpPr>
        <p:spPr bwMode="auto">
          <a:xfrm>
            <a:off x="356260" y="1686975"/>
            <a:ext cx="4118762" cy="1477328"/>
          </a:xfrm>
          <a:prstGeom prst="rect">
            <a:avLst/>
          </a:prstGeom>
          <a:solidFill>
            <a:srgbClr val="FFFF99"/>
          </a:solidFill>
          <a:ln w="25400">
            <a:solidFill>
              <a:schemeClr val="tx1"/>
            </a:solidFill>
            <a:miter lim="800000"/>
            <a:headEnd/>
            <a:tailEnd/>
          </a:ln>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spcBef>
                <a:spcPct val="50000"/>
              </a:spcBef>
            </a:pPr>
            <a:r>
              <a:rPr lang="fr-FR" b="1" dirty="0"/>
              <a:t>DOUANES:</a:t>
            </a:r>
            <a:r>
              <a:rPr lang="fr-FR" dirty="0"/>
              <a:t> Données 2018 ou 2017 sur les importations et les revenus provenant du tarif, des droits d’accise, de la TVA  et autres revenus fiscaux par produit et par partenaire commercial</a:t>
            </a:r>
          </a:p>
        </p:txBody>
      </p:sp>
      <p:sp>
        <p:nvSpPr>
          <p:cNvPr id="8" name="Text Box 11"/>
          <p:cNvSpPr txBox="1">
            <a:spLocks noChangeArrowheads="1"/>
          </p:cNvSpPr>
          <p:nvPr/>
        </p:nvSpPr>
        <p:spPr bwMode="auto">
          <a:xfrm>
            <a:off x="356260" y="3396384"/>
            <a:ext cx="4118762" cy="3139321"/>
          </a:xfrm>
          <a:prstGeom prst="rect">
            <a:avLst/>
          </a:prstGeom>
          <a:solidFill>
            <a:srgbClr val="FFFF99"/>
          </a:solidFill>
          <a:ln w="25400">
            <a:solidFill>
              <a:schemeClr val="tx1"/>
            </a:solidFill>
            <a:miter lim="800000"/>
            <a:headEnd/>
            <a:tailEnd/>
          </a:ln>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fr-FR" b="1" dirty="0"/>
              <a:t>UTILISATEUR:</a:t>
            </a:r>
            <a:r>
              <a:rPr lang="fr-FR" dirty="0"/>
              <a:t> Réforme tarifaire. Dans cette étude, le scenario suivant a été examiné:</a:t>
            </a:r>
          </a:p>
          <a:p>
            <a:pPr marL="300038" indent="-300038">
              <a:buAutoNum type="romanLcParenR"/>
            </a:pPr>
            <a:r>
              <a:rPr lang="fr-FR" dirty="0"/>
              <a:t>Libre échange appliqué aux pays de la CEEAC</a:t>
            </a:r>
          </a:p>
          <a:p>
            <a:pPr marL="300038" indent="-300038">
              <a:buFontTx/>
              <a:buAutoNum type="romanLcParenR"/>
            </a:pPr>
            <a:r>
              <a:rPr lang="fr-FR" dirty="0"/>
              <a:t>Offre CEMAC d’accès au marché (sous la </a:t>
            </a:r>
            <a:r>
              <a:rPr lang="fr-FR" dirty="0" err="1"/>
              <a:t>ZLECAf</a:t>
            </a:r>
            <a:r>
              <a:rPr lang="fr-FR" dirty="0"/>
              <a:t>) appliquée aux pays africains</a:t>
            </a:r>
          </a:p>
          <a:p>
            <a:pPr marL="300038" indent="-300038">
              <a:buAutoNum type="romanLcParenR"/>
            </a:pPr>
            <a:r>
              <a:rPr lang="fr-FR" dirty="0"/>
              <a:t> TEC CEMAC appliqué au reste du monde. Pour le cas particulier du Cameroun, le statu quo est appliqué à l’UE</a:t>
            </a:r>
          </a:p>
        </p:txBody>
      </p:sp>
      <p:sp>
        <p:nvSpPr>
          <p:cNvPr id="11" name="Text Box 24"/>
          <p:cNvSpPr txBox="1">
            <a:spLocks noChangeArrowheads="1"/>
          </p:cNvSpPr>
          <p:nvPr/>
        </p:nvSpPr>
        <p:spPr bwMode="auto">
          <a:xfrm>
            <a:off x="9058879" y="3946491"/>
            <a:ext cx="2978984" cy="2308324"/>
          </a:xfrm>
          <a:prstGeom prst="rect">
            <a:avLst/>
          </a:prstGeom>
          <a:solidFill>
            <a:srgbClr val="99CCFF"/>
          </a:solidFill>
          <a:ln w="25400">
            <a:solidFill>
              <a:schemeClr val="tx1"/>
            </a:solidFill>
            <a:miter lim="800000"/>
            <a:headEnd/>
            <a:tailEnd/>
          </a:ln>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fr-FR" b="1" dirty="0"/>
              <a:t>RESULTATS:</a:t>
            </a:r>
          </a:p>
          <a:p>
            <a:pPr>
              <a:buFontTx/>
              <a:buChar char="•"/>
            </a:pPr>
            <a:r>
              <a:rPr lang="fr-FR" dirty="0"/>
              <a:t> Importations par produit et par  partenaire commercial </a:t>
            </a:r>
          </a:p>
          <a:p>
            <a:pPr>
              <a:buFontTx/>
              <a:buChar char="•"/>
            </a:pPr>
            <a:r>
              <a:rPr lang="fr-FR" dirty="0"/>
              <a:t> Revenu tarifaire et autres revenus fiscaux par produit</a:t>
            </a:r>
          </a:p>
          <a:p>
            <a:pPr>
              <a:buFontTx/>
              <a:buChar char="•"/>
            </a:pPr>
            <a:r>
              <a:rPr lang="fr-FR" dirty="0"/>
              <a:t>Taux tarifaire appliqué et changement de prix par produit</a:t>
            </a:r>
          </a:p>
        </p:txBody>
      </p:sp>
      <p:sp>
        <p:nvSpPr>
          <p:cNvPr id="12" name="AutoShape 25"/>
          <p:cNvSpPr>
            <a:spLocks noChangeArrowheads="1"/>
          </p:cNvSpPr>
          <p:nvPr/>
        </p:nvSpPr>
        <p:spPr bwMode="auto">
          <a:xfrm>
            <a:off x="8425783" y="4565595"/>
            <a:ext cx="514350" cy="400050"/>
          </a:xfrm>
          <a:prstGeom prst="rightArrow">
            <a:avLst>
              <a:gd name="adj1" fmla="val 50000"/>
              <a:gd name="adj2" fmla="val 32143"/>
            </a:avLst>
          </a:prstGeom>
          <a:solidFill>
            <a:srgbClr val="FF7575"/>
          </a:solidFill>
          <a:ln w="9525">
            <a:solidFill>
              <a:schemeClr val="tx1"/>
            </a:solidFill>
            <a:miter lim="800000"/>
            <a:headEnd/>
            <a:tailEnd/>
          </a:ln>
        </p:spPr>
        <p:txBody>
          <a:bodyPr wrap="none" anchor="ctr"/>
          <a:lstStyle/>
          <a:p>
            <a:endParaRPr lang="en-US" sz="1350">
              <a:latin typeface="Calibri" pitchFamily="34" charset="0"/>
            </a:endParaRPr>
          </a:p>
        </p:txBody>
      </p:sp>
      <p:sp>
        <p:nvSpPr>
          <p:cNvPr id="13" name="AutoShape 18"/>
          <p:cNvSpPr>
            <a:spLocks noChangeArrowheads="1"/>
          </p:cNvSpPr>
          <p:nvPr/>
        </p:nvSpPr>
        <p:spPr bwMode="auto">
          <a:xfrm>
            <a:off x="4593775" y="2233009"/>
            <a:ext cx="285750" cy="400050"/>
          </a:xfrm>
          <a:prstGeom prst="rightArrow">
            <a:avLst>
              <a:gd name="adj1" fmla="val 50000"/>
              <a:gd name="adj2" fmla="val 25000"/>
            </a:avLst>
          </a:prstGeom>
          <a:solidFill>
            <a:srgbClr val="FFFF99"/>
          </a:solidFill>
          <a:ln w="9525">
            <a:solidFill>
              <a:schemeClr val="tx1"/>
            </a:solidFill>
            <a:miter lim="800000"/>
            <a:headEnd/>
            <a:tailEnd/>
          </a:ln>
        </p:spPr>
        <p:txBody>
          <a:bodyPr wrap="none" anchor="ctr"/>
          <a:lstStyle/>
          <a:p>
            <a:endParaRPr lang="en-US" sz="1350">
              <a:latin typeface="Calibri" pitchFamily="34" charset="0"/>
            </a:endParaRPr>
          </a:p>
        </p:txBody>
      </p:sp>
      <p:sp>
        <p:nvSpPr>
          <p:cNvPr id="14" name="Oval 4"/>
          <p:cNvSpPr>
            <a:spLocks noChangeArrowheads="1"/>
          </p:cNvSpPr>
          <p:nvPr/>
        </p:nvSpPr>
        <p:spPr bwMode="auto">
          <a:xfrm>
            <a:off x="5010149" y="1638336"/>
            <a:ext cx="3390137" cy="1644322"/>
          </a:xfrm>
          <a:prstGeom prst="ellipse">
            <a:avLst/>
          </a:prstGeom>
          <a:solidFill>
            <a:srgbClr val="FF7575"/>
          </a:solidFill>
          <a:ln w="25400">
            <a:solidFill>
              <a:schemeClr val="tx1"/>
            </a:solidFill>
            <a:round/>
            <a:headEnd/>
            <a:tailEnd/>
          </a:ln>
        </p:spPr>
        <p:txBody>
          <a:bodyPr wrap="none" anchor="ctr"/>
          <a:lstStyle/>
          <a:p>
            <a:endParaRPr lang="en-US" sz="1350">
              <a:latin typeface="Calibri" pitchFamily="34" charset="0"/>
            </a:endParaRPr>
          </a:p>
        </p:txBody>
      </p:sp>
      <p:sp>
        <p:nvSpPr>
          <p:cNvPr id="15" name="TextBox 16"/>
          <p:cNvSpPr txBox="1">
            <a:spLocks noChangeArrowheads="1"/>
          </p:cNvSpPr>
          <p:nvPr/>
        </p:nvSpPr>
        <p:spPr bwMode="auto">
          <a:xfrm>
            <a:off x="5328550" y="1805330"/>
            <a:ext cx="2521032" cy="14773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fr-FR" b="1" dirty="0"/>
              <a:t>Outil d’agrégation:</a:t>
            </a:r>
            <a:endParaRPr lang="fr-FR" dirty="0"/>
          </a:p>
          <a:p>
            <a:pPr algn="ctr"/>
            <a:r>
              <a:rPr lang="fr-FR" dirty="0"/>
              <a:t>Un Fichier Excel permettant de définir les groupes de pays et de produits </a:t>
            </a:r>
          </a:p>
        </p:txBody>
      </p:sp>
      <p:sp>
        <p:nvSpPr>
          <p:cNvPr id="16" name="AutoShape 18"/>
          <p:cNvSpPr>
            <a:spLocks noChangeArrowheads="1"/>
          </p:cNvSpPr>
          <p:nvPr/>
        </p:nvSpPr>
        <p:spPr bwMode="auto">
          <a:xfrm rot="5400000">
            <a:off x="6400420" y="3386342"/>
            <a:ext cx="344892" cy="400050"/>
          </a:xfrm>
          <a:prstGeom prst="rightArrow">
            <a:avLst>
              <a:gd name="adj1" fmla="val 50000"/>
              <a:gd name="adj2" fmla="val 25000"/>
            </a:avLst>
          </a:prstGeom>
          <a:solidFill>
            <a:srgbClr val="FFFF99"/>
          </a:solidFill>
          <a:ln w="9525">
            <a:solidFill>
              <a:schemeClr val="tx1"/>
            </a:solidFill>
            <a:miter lim="800000"/>
            <a:headEnd/>
            <a:tailEnd/>
          </a:ln>
        </p:spPr>
        <p:txBody>
          <a:bodyPr wrap="none" anchor="ctr"/>
          <a:lstStyle/>
          <a:p>
            <a:endParaRPr lang="en-US" sz="1350">
              <a:latin typeface="Calibri" pitchFamily="34" charset="0"/>
            </a:endParaRPr>
          </a:p>
        </p:txBody>
      </p:sp>
      <p:sp>
        <p:nvSpPr>
          <p:cNvPr id="7172" name="Left Arrow 7171"/>
          <p:cNvSpPr/>
          <p:nvPr/>
        </p:nvSpPr>
        <p:spPr>
          <a:xfrm>
            <a:off x="8670621" y="1508166"/>
            <a:ext cx="3260097" cy="2079197"/>
          </a:xfrm>
          <a:prstGeom prst="leftArrow">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179" name="TextBox 7178"/>
          <p:cNvSpPr txBox="1"/>
          <p:nvPr/>
        </p:nvSpPr>
        <p:spPr>
          <a:xfrm>
            <a:off x="9221325" y="2154552"/>
            <a:ext cx="2726011" cy="923330"/>
          </a:xfrm>
          <a:prstGeom prst="rect">
            <a:avLst/>
          </a:prstGeom>
          <a:noFill/>
        </p:spPr>
        <p:txBody>
          <a:bodyPr wrap="square" rtlCol="0">
            <a:spAutoFit/>
          </a:bodyPr>
          <a:lstStyle/>
          <a:p>
            <a:r>
              <a:rPr lang="fr-FR" b="1" dirty="0">
                <a:solidFill>
                  <a:srgbClr val="FF0000"/>
                </a:solidFill>
              </a:rPr>
              <a:t>En option: Equivalent Ad valorem des mesures non tarifaires</a:t>
            </a:r>
          </a:p>
        </p:txBody>
      </p:sp>
      <p:sp>
        <p:nvSpPr>
          <p:cNvPr id="44" name="AutoShape 18"/>
          <p:cNvSpPr>
            <a:spLocks noChangeArrowheads="1"/>
          </p:cNvSpPr>
          <p:nvPr/>
        </p:nvSpPr>
        <p:spPr bwMode="auto">
          <a:xfrm>
            <a:off x="4581900" y="4355065"/>
            <a:ext cx="543778" cy="400050"/>
          </a:xfrm>
          <a:prstGeom prst="rightArrow">
            <a:avLst>
              <a:gd name="adj1" fmla="val 50000"/>
              <a:gd name="adj2" fmla="val 25000"/>
            </a:avLst>
          </a:prstGeom>
          <a:solidFill>
            <a:srgbClr val="FFFF99"/>
          </a:solidFill>
          <a:ln w="9525">
            <a:solidFill>
              <a:schemeClr val="tx1"/>
            </a:solidFill>
            <a:miter lim="800000"/>
            <a:headEnd/>
            <a:tailEnd/>
          </a:ln>
        </p:spPr>
        <p:txBody>
          <a:bodyPr wrap="none" anchor="ctr"/>
          <a:lstStyle/>
          <a:p>
            <a:endParaRPr lang="en-US" sz="1350">
              <a:latin typeface="Calibri" pitchFamily="34" charset="0"/>
            </a:endParaRPr>
          </a:p>
        </p:txBody>
      </p:sp>
      <p:sp>
        <p:nvSpPr>
          <p:cNvPr id="2" name="Espace réservé du numéro de diapositive 1">
            <a:extLst>
              <a:ext uri="{FF2B5EF4-FFF2-40B4-BE49-F238E27FC236}">
                <a16:creationId xmlns:a16="http://schemas.microsoft.com/office/drawing/2014/main" id="{462E036D-AD47-4F46-9B69-BEF534421064}"/>
              </a:ext>
            </a:extLst>
          </p:cNvPr>
          <p:cNvSpPr>
            <a:spLocks noGrp="1"/>
          </p:cNvSpPr>
          <p:nvPr>
            <p:ph type="sldNum" sz="quarter" idx="12"/>
          </p:nvPr>
        </p:nvSpPr>
        <p:spPr/>
        <p:txBody>
          <a:bodyPr/>
          <a:lstStyle/>
          <a:p>
            <a:fld id="{EA063CD8-C310-B04A-BEB5-C7A5DDD6596E}" type="slidenum">
              <a:rPr lang="fr-FR" smtClean="0"/>
              <a:t>6</a:t>
            </a:fld>
            <a:endParaRPr lang="fr-FR"/>
          </a:p>
        </p:txBody>
      </p:sp>
    </p:spTree>
    <p:extLst>
      <p:ext uri="{BB962C8B-B14F-4D97-AF65-F5344CB8AC3E}">
        <p14:creationId xmlns:p14="http://schemas.microsoft.com/office/powerpoint/2010/main" val="2669982283"/>
      </p:ext>
    </p:extLst>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animBg="1"/>
      <p:bldP spid="717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a:stretch>
            <a:fillRect/>
          </a:stretch>
        </p:blipFill>
        <p:spPr>
          <a:xfrm>
            <a:off x="4507785" y="1183583"/>
            <a:ext cx="3181057" cy="3871302"/>
          </a:xfrm>
          <a:prstGeom prst="rect">
            <a:avLst/>
          </a:prstGeom>
        </p:spPr>
      </p:pic>
      <p:sp>
        <p:nvSpPr>
          <p:cNvPr id="6" name="Flèche vers la droite 5"/>
          <p:cNvSpPr/>
          <p:nvPr/>
        </p:nvSpPr>
        <p:spPr>
          <a:xfrm>
            <a:off x="1622638" y="1183583"/>
            <a:ext cx="2465937" cy="59179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400" b="1" dirty="0">
                <a:solidFill>
                  <a:srgbClr val="000000"/>
                </a:solidFill>
              </a:rPr>
              <a:t>P (intrants intermédiaires)</a:t>
            </a:r>
          </a:p>
        </p:txBody>
      </p:sp>
      <p:sp>
        <p:nvSpPr>
          <p:cNvPr id="7" name="Flèche vers la droite 6"/>
          <p:cNvSpPr/>
          <p:nvPr/>
        </p:nvSpPr>
        <p:spPr>
          <a:xfrm>
            <a:off x="1627078" y="1903117"/>
            <a:ext cx="2465937" cy="59179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400" b="1" dirty="0">
                <a:solidFill>
                  <a:srgbClr val="000000"/>
                </a:solidFill>
              </a:rPr>
              <a:t>P (Capital-équipement)</a:t>
            </a:r>
          </a:p>
        </p:txBody>
      </p:sp>
      <p:sp>
        <p:nvSpPr>
          <p:cNvPr id="8" name="Flèche vers la droite 7"/>
          <p:cNvSpPr/>
          <p:nvPr/>
        </p:nvSpPr>
        <p:spPr>
          <a:xfrm>
            <a:off x="1606858" y="2782928"/>
            <a:ext cx="2465937" cy="591790"/>
          </a:xfrm>
          <a:prstGeom prst="rightArrow">
            <a:avLst/>
          </a:prstGeom>
          <a:solidFill>
            <a:srgbClr val="CCFFCC"/>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400" b="1" dirty="0">
                <a:solidFill>
                  <a:srgbClr val="000000"/>
                </a:solidFill>
              </a:rPr>
              <a:t>P (Capital-bâtiments, terre)</a:t>
            </a:r>
          </a:p>
        </p:txBody>
      </p:sp>
      <p:sp>
        <p:nvSpPr>
          <p:cNvPr id="9" name="Flèche vers la droite 8"/>
          <p:cNvSpPr/>
          <p:nvPr/>
        </p:nvSpPr>
        <p:spPr>
          <a:xfrm>
            <a:off x="1569868" y="3571984"/>
            <a:ext cx="2465937" cy="591790"/>
          </a:xfrm>
          <a:prstGeom prst="rightArrow">
            <a:avLst/>
          </a:prstGeom>
          <a:solidFill>
            <a:srgbClr val="CCFFCC"/>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400" b="1" dirty="0">
                <a:solidFill>
                  <a:srgbClr val="000000"/>
                </a:solidFill>
              </a:rPr>
              <a:t>P (Coût du travail)</a:t>
            </a:r>
          </a:p>
        </p:txBody>
      </p:sp>
      <p:sp>
        <p:nvSpPr>
          <p:cNvPr id="10" name="Flèche vers la droite 9"/>
          <p:cNvSpPr/>
          <p:nvPr/>
        </p:nvSpPr>
        <p:spPr>
          <a:xfrm>
            <a:off x="1594528" y="4336382"/>
            <a:ext cx="2465937" cy="591790"/>
          </a:xfrm>
          <a:prstGeom prst="rightArrow">
            <a:avLst/>
          </a:prstGeom>
          <a:solidFill>
            <a:srgbClr val="CCFFCC"/>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400" b="1" dirty="0">
                <a:solidFill>
                  <a:srgbClr val="000000"/>
                </a:solidFill>
              </a:rPr>
              <a:t>P (autres)</a:t>
            </a:r>
          </a:p>
        </p:txBody>
      </p:sp>
      <p:sp>
        <p:nvSpPr>
          <p:cNvPr id="11" name="Flèche vers la droite 10"/>
          <p:cNvSpPr/>
          <p:nvPr/>
        </p:nvSpPr>
        <p:spPr>
          <a:xfrm>
            <a:off x="7919670" y="2589089"/>
            <a:ext cx="2465937" cy="1208241"/>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400" b="1" dirty="0">
                <a:solidFill>
                  <a:srgbClr val="000000"/>
                </a:solidFill>
              </a:rPr>
              <a:t>P (Production)</a:t>
            </a:r>
          </a:p>
        </p:txBody>
      </p:sp>
      <p:sp>
        <p:nvSpPr>
          <p:cNvPr id="12" name="Rectangle 11"/>
          <p:cNvSpPr/>
          <p:nvPr/>
        </p:nvSpPr>
        <p:spPr>
          <a:xfrm>
            <a:off x="4963981" y="5264478"/>
            <a:ext cx="2955688" cy="715082"/>
          </a:xfrm>
          <a:prstGeom prst="rect">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r-FR" b="1" dirty="0">
                <a:solidFill>
                  <a:srgbClr val="FF0000"/>
                </a:solidFill>
              </a:rPr>
              <a:t>Directement affecté par l’offre d’accès au marché</a:t>
            </a:r>
          </a:p>
        </p:txBody>
      </p:sp>
      <p:cxnSp>
        <p:nvCxnSpPr>
          <p:cNvPr id="16" name="Connecteur droit avec flèche 15"/>
          <p:cNvCxnSpPr/>
          <p:nvPr/>
        </p:nvCxnSpPr>
        <p:spPr>
          <a:xfrm flipH="1" flipV="1">
            <a:off x="3250156" y="2412544"/>
            <a:ext cx="2515256" cy="2769571"/>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8" name="Connecteur droit avec flèche 17"/>
          <p:cNvCxnSpPr/>
          <p:nvPr/>
        </p:nvCxnSpPr>
        <p:spPr>
          <a:xfrm flipH="1" flipV="1">
            <a:off x="3250156" y="1578112"/>
            <a:ext cx="3292024" cy="3604003"/>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20" name="Connecteur droit avec flèche 19"/>
          <p:cNvCxnSpPr/>
          <p:nvPr/>
        </p:nvCxnSpPr>
        <p:spPr>
          <a:xfrm flipV="1">
            <a:off x="6961391" y="3571984"/>
            <a:ext cx="1257627" cy="1692494"/>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3" name="Titre 1">
            <a:extLst>
              <a:ext uri="{FF2B5EF4-FFF2-40B4-BE49-F238E27FC236}">
                <a16:creationId xmlns:a16="http://schemas.microsoft.com/office/drawing/2014/main" id="{BF787E57-8AD6-9C42-B10D-CDB58B1DC8C7}"/>
              </a:ext>
            </a:extLst>
          </p:cNvPr>
          <p:cNvSpPr txBox="1">
            <a:spLocks/>
          </p:cNvSpPr>
          <p:nvPr/>
        </p:nvSpPr>
        <p:spPr>
          <a:xfrm>
            <a:off x="178130" y="166258"/>
            <a:ext cx="12013869" cy="69677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fr-FR" sz="3200" b="1" dirty="0">
                <a:solidFill>
                  <a:schemeClr val="tx2"/>
                </a:solidFill>
                <a:effectLst>
                  <a:outerShdw blurRad="38100" dist="38100" dir="2700000" algn="tl">
                    <a:srgbClr val="000000">
                      <a:alpha val="43137"/>
                    </a:srgbClr>
                  </a:outerShdw>
                </a:effectLst>
              </a:rPr>
              <a:t>Méthodologie: TRIST combiné aux résultats d’enquête d’entreprise</a:t>
            </a:r>
          </a:p>
        </p:txBody>
      </p:sp>
      <p:sp>
        <p:nvSpPr>
          <p:cNvPr id="14" name="Titre 1">
            <a:extLst>
              <a:ext uri="{FF2B5EF4-FFF2-40B4-BE49-F238E27FC236}">
                <a16:creationId xmlns:a16="http://schemas.microsoft.com/office/drawing/2014/main" id="{100FB4BC-C755-4543-9379-80A4A6751A2E}"/>
              </a:ext>
            </a:extLst>
          </p:cNvPr>
          <p:cNvSpPr txBox="1">
            <a:spLocks/>
          </p:cNvSpPr>
          <p:nvPr/>
        </p:nvSpPr>
        <p:spPr>
          <a:xfrm>
            <a:off x="463138" y="6173180"/>
            <a:ext cx="11566566" cy="499833"/>
          </a:xfrm>
          <a:prstGeom prst="rect">
            <a:avLst/>
          </a:prstGeom>
        </p:spPr>
        <p:txBody>
          <a:bodyPr>
            <a:normAutofit fontScale="5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fr-FR" sz="3200" b="1" dirty="0">
                <a:solidFill>
                  <a:schemeClr val="tx2"/>
                </a:solidFill>
                <a:effectLst>
                  <a:outerShdw blurRad="38100" dist="38100" dir="2700000" algn="tl">
                    <a:srgbClr val="000000">
                      <a:alpha val="43137"/>
                    </a:srgbClr>
                  </a:outerShdw>
                </a:effectLst>
              </a:rPr>
              <a:t>Objectif: prendre en compte les effets microéconomiques de la réforme par une analyse de la distribution de la profitabilité des entreprises , mais pour les pays dont les données sont disponibles  </a:t>
            </a:r>
          </a:p>
        </p:txBody>
      </p:sp>
      <p:sp>
        <p:nvSpPr>
          <p:cNvPr id="2" name="Espace réservé du numéro de diapositive 1">
            <a:extLst>
              <a:ext uri="{FF2B5EF4-FFF2-40B4-BE49-F238E27FC236}">
                <a16:creationId xmlns:a16="http://schemas.microsoft.com/office/drawing/2014/main" id="{6842C0A6-0914-7A4A-8F49-4901A6A17844}"/>
              </a:ext>
            </a:extLst>
          </p:cNvPr>
          <p:cNvSpPr>
            <a:spLocks noGrp="1"/>
          </p:cNvSpPr>
          <p:nvPr>
            <p:ph type="sldNum" sz="quarter" idx="12"/>
          </p:nvPr>
        </p:nvSpPr>
        <p:spPr/>
        <p:txBody>
          <a:bodyPr/>
          <a:lstStyle/>
          <a:p>
            <a:fld id="{EA063CD8-C310-B04A-BEB5-C7A5DDD6596E}" type="slidenum">
              <a:rPr lang="fr-FR" smtClean="0"/>
              <a:t>7</a:t>
            </a:fld>
            <a:endParaRPr lang="fr-FR"/>
          </a:p>
        </p:txBody>
      </p:sp>
    </p:spTree>
    <p:extLst>
      <p:ext uri="{BB962C8B-B14F-4D97-AF65-F5344CB8AC3E}">
        <p14:creationId xmlns:p14="http://schemas.microsoft.com/office/powerpoint/2010/main" val="696939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DF6FEC-E8B7-1C44-9FF6-25AEED767A64}"/>
              </a:ext>
            </a:extLst>
          </p:cNvPr>
          <p:cNvSpPr>
            <a:spLocks noGrp="1"/>
          </p:cNvSpPr>
          <p:nvPr>
            <p:ph type="title"/>
          </p:nvPr>
        </p:nvSpPr>
        <p:spPr>
          <a:xfrm>
            <a:off x="838200" y="365126"/>
            <a:ext cx="10515600" cy="810531"/>
          </a:xfrm>
        </p:spPr>
        <p:txBody>
          <a:bodyPr>
            <a:normAutofit fontScale="90000"/>
          </a:bodyPr>
          <a:lstStyle/>
          <a:p>
            <a:r>
              <a:rPr lang="fr-FR" sz="3200" b="1" dirty="0"/>
              <a:t>La solution obtenue en équilibre général: croissance du bien-être (consommation réelle par tête)</a:t>
            </a:r>
          </a:p>
        </p:txBody>
      </p:sp>
      <p:graphicFrame>
        <p:nvGraphicFramePr>
          <p:cNvPr id="5" name="Espace réservé du contenu 4">
            <a:extLst>
              <a:ext uri="{FF2B5EF4-FFF2-40B4-BE49-F238E27FC236}">
                <a16:creationId xmlns:a16="http://schemas.microsoft.com/office/drawing/2014/main" id="{E81315CC-DAFA-FE41-B682-65D67F509C07}"/>
              </a:ext>
            </a:extLst>
          </p:cNvPr>
          <p:cNvGraphicFramePr>
            <a:graphicFrameLocks noGrp="1"/>
          </p:cNvGraphicFramePr>
          <p:nvPr>
            <p:ph idx="1"/>
            <p:extLst>
              <p:ext uri="{D42A27DB-BD31-4B8C-83A1-F6EECF244321}">
                <p14:modId xmlns:p14="http://schemas.microsoft.com/office/powerpoint/2010/main" val="357380221"/>
              </p:ext>
            </p:extLst>
          </p:nvPr>
        </p:nvGraphicFramePr>
        <p:xfrm>
          <a:off x="1056905" y="1543798"/>
          <a:ext cx="8763990" cy="3840480"/>
        </p:xfrm>
        <a:graphic>
          <a:graphicData uri="http://schemas.openxmlformats.org/drawingml/2006/table">
            <a:tbl>
              <a:tblPr firstRow="1" firstCol="1" bandRow="1">
                <a:tableStyleId>{5C22544A-7EE6-4342-B048-85BDC9FD1C3A}</a:tableStyleId>
              </a:tblPr>
              <a:tblGrid>
                <a:gridCol w="3698931">
                  <a:extLst>
                    <a:ext uri="{9D8B030D-6E8A-4147-A177-3AD203B41FA5}">
                      <a16:colId xmlns:a16="http://schemas.microsoft.com/office/drawing/2014/main" val="3085383448"/>
                    </a:ext>
                  </a:extLst>
                </a:gridCol>
                <a:gridCol w="1688353">
                  <a:extLst>
                    <a:ext uri="{9D8B030D-6E8A-4147-A177-3AD203B41FA5}">
                      <a16:colId xmlns:a16="http://schemas.microsoft.com/office/drawing/2014/main" val="1805585114"/>
                    </a:ext>
                  </a:extLst>
                </a:gridCol>
                <a:gridCol w="1688353">
                  <a:extLst>
                    <a:ext uri="{9D8B030D-6E8A-4147-A177-3AD203B41FA5}">
                      <a16:colId xmlns:a16="http://schemas.microsoft.com/office/drawing/2014/main" val="3401014942"/>
                    </a:ext>
                  </a:extLst>
                </a:gridCol>
                <a:gridCol w="1688353">
                  <a:extLst>
                    <a:ext uri="{9D8B030D-6E8A-4147-A177-3AD203B41FA5}">
                      <a16:colId xmlns:a16="http://schemas.microsoft.com/office/drawing/2014/main" val="2541365950"/>
                    </a:ext>
                  </a:extLst>
                </a:gridCol>
              </a:tblGrid>
              <a:tr h="674348">
                <a:tc>
                  <a:txBody>
                    <a:bodyPr/>
                    <a:lstStyle/>
                    <a:p>
                      <a:pPr algn="just">
                        <a:spcBef>
                          <a:spcPts val="600"/>
                        </a:spcBef>
                        <a:spcAft>
                          <a:spcPts val="0"/>
                        </a:spcAft>
                      </a:pPr>
                      <a:r>
                        <a:rPr lang="fr-FR" sz="1800" dirty="0">
                          <a:effectLst/>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Bef>
                          <a:spcPts val="600"/>
                        </a:spcBef>
                        <a:spcAft>
                          <a:spcPts val="0"/>
                        </a:spcAft>
                      </a:pPr>
                      <a:r>
                        <a:rPr lang="fr-FR" sz="1800">
                          <a:effectLst/>
                        </a:rPr>
                        <a:t>Concurrence Parfaite</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fr-FR" sz="1800">
                          <a:effectLst/>
                        </a:rPr>
                        <a:t>Concurrence imparfaite : Krugman</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Bef>
                          <a:spcPts val="600"/>
                        </a:spcBef>
                        <a:spcAft>
                          <a:spcPts val="0"/>
                        </a:spcAft>
                      </a:pPr>
                      <a:r>
                        <a:rPr lang="fr-FR" sz="1800">
                          <a:effectLst/>
                        </a:rPr>
                        <a:t>Concurrence imparfaite : Melitz</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8793839"/>
                  </a:ext>
                </a:extLst>
              </a:tr>
              <a:tr h="224784">
                <a:tc>
                  <a:txBody>
                    <a:bodyPr/>
                    <a:lstStyle/>
                    <a:p>
                      <a:pPr algn="l">
                        <a:spcBef>
                          <a:spcPts val="600"/>
                        </a:spcBef>
                        <a:spcAft>
                          <a:spcPts val="0"/>
                        </a:spcAft>
                      </a:pPr>
                      <a:r>
                        <a:rPr lang="fr-FR" sz="1800" dirty="0">
                          <a:effectLst/>
                        </a:rPr>
                        <a:t>CEEAC</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GB" sz="1800" dirty="0">
                          <a:effectLst/>
                        </a:rPr>
                        <a:t>0,69</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GB" sz="1800">
                          <a:effectLst/>
                        </a:rPr>
                        <a:t>0,75</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Bef>
                          <a:spcPts val="600"/>
                        </a:spcBef>
                        <a:spcAft>
                          <a:spcPts val="0"/>
                        </a:spcAft>
                      </a:pPr>
                      <a:r>
                        <a:rPr lang="en-GB" sz="1800">
                          <a:effectLst/>
                        </a:rPr>
                        <a:t>0,33</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30406202"/>
                  </a:ext>
                </a:extLst>
              </a:tr>
              <a:tr h="224784">
                <a:tc>
                  <a:txBody>
                    <a:bodyPr/>
                    <a:lstStyle/>
                    <a:p>
                      <a:pPr algn="l">
                        <a:spcBef>
                          <a:spcPts val="600"/>
                        </a:spcBef>
                        <a:spcAft>
                          <a:spcPts val="0"/>
                        </a:spcAft>
                      </a:pPr>
                      <a:r>
                        <a:rPr lang="fr-FR" sz="1800">
                          <a:effectLst/>
                        </a:rPr>
                        <a:t>Angola</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GB" sz="1800" dirty="0">
                          <a:effectLst/>
                        </a:rPr>
                        <a:t>0,58</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GB" sz="1800">
                          <a:effectLst/>
                        </a:rPr>
                        <a:t>0,57</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Bef>
                          <a:spcPts val="600"/>
                        </a:spcBef>
                        <a:spcAft>
                          <a:spcPts val="0"/>
                        </a:spcAft>
                      </a:pPr>
                      <a:r>
                        <a:rPr lang="en-GB" sz="1800">
                          <a:effectLst/>
                        </a:rPr>
                        <a:t>0,53</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05466190"/>
                  </a:ext>
                </a:extLst>
              </a:tr>
              <a:tr h="224784">
                <a:tc>
                  <a:txBody>
                    <a:bodyPr/>
                    <a:lstStyle/>
                    <a:p>
                      <a:pPr algn="l">
                        <a:spcBef>
                          <a:spcPts val="600"/>
                        </a:spcBef>
                        <a:spcAft>
                          <a:spcPts val="0"/>
                        </a:spcAft>
                      </a:pPr>
                      <a:r>
                        <a:rPr lang="fr-FR" sz="1800">
                          <a:effectLst/>
                        </a:rPr>
                        <a:t>Burundi</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GB" sz="1800" dirty="0">
                          <a:effectLst/>
                        </a:rPr>
                        <a:t>0,20</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GB" sz="1800">
                          <a:effectLst/>
                        </a:rPr>
                        <a:t>0,14</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Bef>
                          <a:spcPts val="600"/>
                        </a:spcBef>
                        <a:spcAft>
                          <a:spcPts val="0"/>
                        </a:spcAft>
                      </a:pPr>
                      <a:r>
                        <a:rPr lang="en-GB" sz="1800">
                          <a:effectLst/>
                        </a:rPr>
                        <a:t>0,15</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27801679"/>
                  </a:ext>
                </a:extLst>
              </a:tr>
              <a:tr h="224784">
                <a:tc>
                  <a:txBody>
                    <a:bodyPr/>
                    <a:lstStyle/>
                    <a:p>
                      <a:pPr algn="l">
                        <a:spcBef>
                          <a:spcPts val="600"/>
                        </a:spcBef>
                        <a:spcAft>
                          <a:spcPts val="0"/>
                        </a:spcAft>
                      </a:pPr>
                      <a:r>
                        <a:rPr lang="fr-FR" sz="1800">
                          <a:effectLst/>
                        </a:rPr>
                        <a:t>Cameroun</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GB" sz="1800" dirty="0">
                          <a:effectLst/>
                        </a:rPr>
                        <a:t>1,29</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GB" sz="1800">
                          <a:effectLst/>
                        </a:rPr>
                        <a:t>1,32</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Bef>
                          <a:spcPts val="600"/>
                        </a:spcBef>
                        <a:spcAft>
                          <a:spcPts val="0"/>
                        </a:spcAft>
                      </a:pPr>
                      <a:r>
                        <a:rPr lang="en-GB" sz="1800">
                          <a:effectLst/>
                        </a:rPr>
                        <a:t>1,32</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55901661"/>
                  </a:ext>
                </a:extLst>
              </a:tr>
              <a:tr h="224784">
                <a:tc>
                  <a:txBody>
                    <a:bodyPr/>
                    <a:lstStyle/>
                    <a:p>
                      <a:pPr algn="l">
                        <a:spcBef>
                          <a:spcPts val="600"/>
                        </a:spcBef>
                        <a:spcAft>
                          <a:spcPts val="0"/>
                        </a:spcAft>
                      </a:pPr>
                      <a:r>
                        <a:rPr lang="fr-FR" sz="1800">
                          <a:effectLst/>
                        </a:rPr>
                        <a:t>RCA</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GB" sz="1800">
                          <a:effectLst/>
                        </a:rPr>
                        <a:t>0,30</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GB" sz="1800" dirty="0">
                          <a:effectLst/>
                        </a:rPr>
                        <a:t>0,30</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Bef>
                          <a:spcPts val="600"/>
                        </a:spcBef>
                        <a:spcAft>
                          <a:spcPts val="0"/>
                        </a:spcAft>
                      </a:pPr>
                      <a:r>
                        <a:rPr lang="en-GB" sz="1800">
                          <a:effectLst/>
                        </a:rPr>
                        <a:t>0,01</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13224051"/>
                  </a:ext>
                </a:extLst>
              </a:tr>
              <a:tr h="224784">
                <a:tc>
                  <a:txBody>
                    <a:bodyPr/>
                    <a:lstStyle/>
                    <a:p>
                      <a:pPr algn="l">
                        <a:spcBef>
                          <a:spcPts val="600"/>
                        </a:spcBef>
                        <a:spcAft>
                          <a:spcPts val="0"/>
                        </a:spcAft>
                      </a:pPr>
                      <a:r>
                        <a:rPr lang="fr-FR" sz="1800">
                          <a:effectLst/>
                        </a:rPr>
                        <a:t>Congo</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GB" sz="1800">
                          <a:effectLst/>
                        </a:rPr>
                        <a:t>0,64</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GB" sz="1800" dirty="0">
                          <a:effectLst/>
                        </a:rPr>
                        <a:t>0,94</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Bef>
                          <a:spcPts val="600"/>
                        </a:spcBef>
                        <a:spcAft>
                          <a:spcPts val="0"/>
                        </a:spcAft>
                      </a:pPr>
                      <a:r>
                        <a:rPr lang="en-GB" sz="1800">
                          <a:effectLst/>
                        </a:rPr>
                        <a:t>0,82</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67714272"/>
                  </a:ext>
                </a:extLst>
              </a:tr>
              <a:tr h="224784">
                <a:tc>
                  <a:txBody>
                    <a:bodyPr/>
                    <a:lstStyle/>
                    <a:p>
                      <a:pPr algn="l">
                        <a:spcBef>
                          <a:spcPts val="600"/>
                        </a:spcBef>
                        <a:spcAft>
                          <a:spcPts val="0"/>
                        </a:spcAft>
                      </a:pPr>
                      <a:r>
                        <a:rPr lang="fr-FR" sz="1800">
                          <a:effectLst/>
                        </a:rPr>
                        <a:t>Gabon</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GB" sz="1800">
                          <a:effectLst/>
                        </a:rPr>
                        <a:t>0,95</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GB" sz="1800" dirty="0">
                          <a:effectLst/>
                        </a:rPr>
                        <a:t>1,06</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Bef>
                          <a:spcPts val="600"/>
                        </a:spcBef>
                        <a:spcAft>
                          <a:spcPts val="0"/>
                        </a:spcAft>
                      </a:pPr>
                      <a:r>
                        <a:rPr lang="en-GB" sz="1800">
                          <a:effectLst/>
                        </a:rPr>
                        <a:t>0,95</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16218241"/>
                  </a:ext>
                </a:extLst>
              </a:tr>
              <a:tr h="224784">
                <a:tc>
                  <a:txBody>
                    <a:bodyPr/>
                    <a:lstStyle/>
                    <a:p>
                      <a:pPr algn="l">
                        <a:spcBef>
                          <a:spcPts val="600"/>
                        </a:spcBef>
                        <a:spcAft>
                          <a:spcPts val="0"/>
                        </a:spcAft>
                      </a:pPr>
                      <a:r>
                        <a:rPr lang="fr-FR" sz="1800">
                          <a:effectLst/>
                        </a:rPr>
                        <a:t>RDC</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GB" sz="1800">
                          <a:effectLst/>
                        </a:rPr>
                        <a:t>0,07</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GB" sz="1800" dirty="0">
                          <a:effectLst/>
                        </a:rPr>
                        <a:t>0,29</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Bef>
                          <a:spcPts val="600"/>
                        </a:spcBef>
                        <a:spcAft>
                          <a:spcPts val="0"/>
                        </a:spcAft>
                      </a:pPr>
                      <a:r>
                        <a:rPr lang="en-GB" sz="1800">
                          <a:effectLst/>
                        </a:rPr>
                        <a:t>0,18</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4983458"/>
                  </a:ext>
                </a:extLst>
              </a:tr>
              <a:tr h="224784">
                <a:tc>
                  <a:txBody>
                    <a:bodyPr/>
                    <a:lstStyle/>
                    <a:p>
                      <a:pPr algn="l">
                        <a:spcBef>
                          <a:spcPts val="600"/>
                        </a:spcBef>
                        <a:spcAft>
                          <a:spcPts val="0"/>
                        </a:spcAft>
                      </a:pPr>
                      <a:r>
                        <a:rPr lang="fr-FR" sz="1800">
                          <a:effectLst/>
                        </a:rPr>
                        <a:t>Rwanda</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GB" sz="1800">
                          <a:effectLst/>
                        </a:rPr>
                        <a:t>1,18</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GB" sz="1800">
                          <a:effectLst/>
                        </a:rPr>
                        <a:t>1,19</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Bef>
                          <a:spcPts val="600"/>
                        </a:spcBef>
                        <a:spcAft>
                          <a:spcPts val="0"/>
                        </a:spcAft>
                      </a:pPr>
                      <a:r>
                        <a:rPr lang="en-GB" sz="1800" dirty="0">
                          <a:effectLst/>
                        </a:rPr>
                        <a:t>1,13</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68015587"/>
                  </a:ext>
                </a:extLst>
              </a:tr>
              <a:tr h="224784">
                <a:tc>
                  <a:txBody>
                    <a:bodyPr/>
                    <a:lstStyle/>
                    <a:p>
                      <a:pPr algn="l">
                        <a:spcBef>
                          <a:spcPts val="600"/>
                        </a:spcBef>
                        <a:spcAft>
                          <a:spcPts val="0"/>
                        </a:spcAft>
                      </a:pPr>
                      <a:r>
                        <a:rPr lang="fr-FR" sz="1800">
                          <a:effectLst/>
                        </a:rPr>
                        <a:t>STP</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GB" sz="1800">
                          <a:effectLst/>
                        </a:rPr>
                        <a:t>1,19</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GB" sz="1800">
                          <a:effectLst/>
                        </a:rPr>
                        <a:t>1,28</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Bef>
                          <a:spcPts val="600"/>
                        </a:spcBef>
                        <a:spcAft>
                          <a:spcPts val="0"/>
                        </a:spcAft>
                      </a:pPr>
                      <a:r>
                        <a:rPr lang="en-GB" sz="1800" dirty="0">
                          <a:effectLst/>
                        </a:rPr>
                        <a:t>1,69</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49810391"/>
                  </a:ext>
                </a:extLst>
              </a:tr>
              <a:tr h="224784">
                <a:tc>
                  <a:txBody>
                    <a:bodyPr/>
                    <a:lstStyle/>
                    <a:p>
                      <a:pPr algn="l">
                        <a:spcBef>
                          <a:spcPts val="600"/>
                        </a:spcBef>
                        <a:spcAft>
                          <a:spcPts val="0"/>
                        </a:spcAft>
                      </a:pPr>
                      <a:r>
                        <a:rPr lang="fr-FR" sz="1800">
                          <a:effectLst/>
                        </a:rPr>
                        <a:t>Tchad</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GB" sz="1800">
                          <a:effectLst/>
                        </a:rPr>
                        <a:t>0,15</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spcBef>
                          <a:spcPts val="600"/>
                        </a:spcBef>
                        <a:spcAft>
                          <a:spcPts val="0"/>
                        </a:spcAft>
                      </a:pPr>
                      <a:r>
                        <a:rPr lang="en-GB" sz="1800">
                          <a:effectLst/>
                        </a:rPr>
                        <a:t>0,09</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Bef>
                          <a:spcPts val="600"/>
                        </a:spcBef>
                        <a:spcAft>
                          <a:spcPts val="0"/>
                        </a:spcAft>
                      </a:pPr>
                      <a:r>
                        <a:rPr lang="en-GB" sz="1800" dirty="0">
                          <a:effectLst/>
                        </a:rPr>
                        <a:t>-0,06</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35993376"/>
                  </a:ext>
                </a:extLst>
              </a:tr>
            </a:tbl>
          </a:graphicData>
        </a:graphic>
      </p:graphicFrame>
      <p:sp>
        <p:nvSpPr>
          <p:cNvPr id="6" name="Titre 1">
            <a:extLst>
              <a:ext uri="{FF2B5EF4-FFF2-40B4-BE49-F238E27FC236}">
                <a16:creationId xmlns:a16="http://schemas.microsoft.com/office/drawing/2014/main" id="{51BC8961-3717-204F-9974-0F8F7B4BDEED}"/>
              </a:ext>
            </a:extLst>
          </p:cNvPr>
          <p:cNvSpPr txBox="1">
            <a:spLocks/>
          </p:cNvSpPr>
          <p:nvPr/>
        </p:nvSpPr>
        <p:spPr>
          <a:xfrm>
            <a:off x="907475" y="5813915"/>
            <a:ext cx="10515600" cy="678960"/>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b="1" dirty="0"/>
              <a:t>Hypothèses: tarif nul pour les échanges intra-africains (les offres d’accès au marché ne sont pas encore disponibles), statu quo avec le reste du monde  </a:t>
            </a:r>
          </a:p>
        </p:txBody>
      </p:sp>
      <p:sp>
        <p:nvSpPr>
          <p:cNvPr id="7" name="Espace réservé du numéro de diapositive 6">
            <a:extLst>
              <a:ext uri="{FF2B5EF4-FFF2-40B4-BE49-F238E27FC236}">
                <a16:creationId xmlns:a16="http://schemas.microsoft.com/office/drawing/2014/main" id="{A0EE28C3-B369-4E48-B6D6-73FD416E99C1}"/>
              </a:ext>
            </a:extLst>
          </p:cNvPr>
          <p:cNvSpPr>
            <a:spLocks noGrp="1"/>
          </p:cNvSpPr>
          <p:nvPr>
            <p:ph type="sldNum" sz="quarter" idx="12"/>
          </p:nvPr>
        </p:nvSpPr>
        <p:spPr/>
        <p:txBody>
          <a:bodyPr/>
          <a:lstStyle/>
          <a:p>
            <a:fld id="{EA063CD8-C310-B04A-BEB5-C7A5DDD6596E}" type="slidenum">
              <a:rPr lang="fr-FR" smtClean="0"/>
              <a:t>8</a:t>
            </a:fld>
            <a:endParaRPr lang="fr-FR"/>
          </a:p>
        </p:txBody>
      </p:sp>
    </p:spTree>
    <p:extLst>
      <p:ext uri="{BB962C8B-B14F-4D97-AF65-F5344CB8AC3E}">
        <p14:creationId xmlns:p14="http://schemas.microsoft.com/office/powerpoint/2010/main" val="3043408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C21FEE-719A-8646-8246-D8156FD455EF}"/>
              </a:ext>
            </a:extLst>
          </p:cNvPr>
          <p:cNvSpPr>
            <a:spLocks noGrp="1"/>
          </p:cNvSpPr>
          <p:nvPr>
            <p:ph type="title"/>
          </p:nvPr>
        </p:nvSpPr>
        <p:spPr>
          <a:xfrm>
            <a:off x="838200" y="365125"/>
            <a:ext cx="11084626" cy="1325563"/>
          </a:xfrm>
        </p:spPr>
        <p:txBody>
          <a:bodyPr>
            <a:normAutofit/>
          </a:bodyPr>
          <a:lstStyle/>
          <a:p>
            <a:r>
              <a:rPr lang="fr-FR" b="1" dirty="0"/>
              <a:t>Quelques implications de politique économique </a:t>
            </a:r>
          </a:p>
        </p:txBody>
      </p:sp>
      <p:sp>
        <p:nvSpPr>
          <p:cNvPr id="3" name="Espace réservé du contenu 2">
            <a:extLst>
              <a:ext uri="{FF2B5EF4-FFF2-40B4-BE49-F238E27FC236}">
                <a16:creationId xmlns:a16="http://schemas.microsoft.com/office/drawing/2014/main" id="{99E305F3-F742-3242-AD6E-E645AC0DBDEA}"/>
              </a:ext>
            </a:extLst>
          </p:cNvPr>
          <p:cNvSpPr>
            <a:spLocks noGrp="1"/>
          </p:cNvSpPr>
          <p:nvPr>
            <p:ph idx="1"/>
          </p:nvPr>
        </p:nvSpPr>
        <p:spPr>
          <a:xfrm>
            <a:off x="368135" y="1825625"/>
            <a:ext cx="11554691" cy="4351338"/>
          </a:xfrm>
        </p:spPr>
        <p:txBody>
          <a:bodyPr/>
          <a:lstStyle/>
          <a:p>
            <a:r>
              <a:rPr lang="fr-FR" dirty="0"/>
              <a:t>Les gains pour la CEEAC peuvent être réduits ou annulés par une stratégie de choix des produits sensibles par les autres pays de l’UA et portant sur les rares produits exportés par la région</a:t>
            </a:r>
          </a:p>
          <a:p>
            <a:r>
              <a:rPr lang="fr-FR" dirty="0">
                <a:solidFill>
                  <a:srgbClr val="FF0000"/>
                </a:solidFill>
              </a:rPr>
              <a:t>Recommandation: envisager un agenda offensif dans la mise en œuvre des modalités de la réduction tarifaire de la ZLECAF</a:t>
            </a:r>
          </a:p>
          <a:p>
            <a:endParaRPr lang="fr-FR" dirty="0"/>
          </a:p>
        </p:txBody>
      </p:sp>
      <p:pic>
        <p:nvPicPr>
          <p:cNvPr id="5" name="Image 4">
            <a:extLst>
              <a:ext uri="{FF2B5EF4-FFF2-40B4-BE49-F238E27FC236}">
                <a16:creationId xmlns:a16="http://schemas.microsoft.com/office/drawing/2014/main" id="{C7764E62-6FC9-C14E-9143-CCC7A78A51B4}"/>
              </a:ext>
            </a:extLst>
          </p:cNvPr>
          <p:cNvPicPr>
            <a:picLocks noChangeAspect="1"/>
          </p:cNvPicPr>
          <p:nvPr/>
        </p:nvPicPr>
        <p:blipFill>
          <a:blip r:embed="rId2"/>
          <a:stretch>
            <a:fillRect/>
          </a:stretch>
        </p:blipFill>
        <p:spPr>
          <a:xfrm>
            <a:off x="1246909" y="4145722"/>
            <a:ext cx="10367159" cy="2563835"/>
          </a:xfrm>
          <a:prstGeom prst="rect">
            <a:avLst/>
          </a:prstGeom>
        </p:spPr>
      </p:pic>
      <p:sp>
        <p:nvSpPr>
          <p:cNvPr id="6" name="Espace réservé du numéro de diapositive 5">
            <a:extLst>
              <a:ext uri="{FF2B5EF4-FFF2-40B4-BE49-F238E27FC236}">
                <a16:creationId xmlns:a16="http://schemas.microsoft.com/office/drawing/2014/main" id="{2EF45D8D-189F-E54B-942D-751034B1D7D1}"/>
              </a:ext>
            </a:extLst>
          </p:cNvPr>
          <p:cNvSpPr>
            <a:spLocks noGrp="1"/>
          </p:cNvSpPr>
          <p:nvPr>
            <p:ph type="sldNum" sz="quarter" idx="12"/>
          </p:nvPr>
        </p:nvSpPr>
        <p:spPr/>
        <p:txBody>
          <a:bodyPr/>
          <a:lstStyle/>
          <a:p>
            <a:fld id="{EA063CD8-C310-B04A-BEB5-C7A5DDD6596E}" type="slidenum">
              <a:rPr lang="fr-FR" smtClean="0"/>
              <a:t>9</a:t>
            </a:fld>
            <a:endParaRPr lang="fr-FR"/>
          </a:p>
        </p:txBody>
      </p:sp>
    </p:spTree>
    <p:extLst>
      <p:ext uri="{BB962C8B-B14F-4D97-AF65-F5344CB8AC3E}">
        <p14:creationId xmlns:p14="http://schemas.microsoft.com/office/powerpoint/2010/main" val="266019081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358</TotalTime>
  <Words>1607</Words>
  <Application>Microsoft Macintosh PowerPoint</Application>
  <PresentationFormat>Grand écran</PresentationFormat>
  <Paragraphs>206</Paragraphs>
  <Slides>38</Slides>
  <Notes>2</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38</vt:i4>
      </vt:variant>
    </vt:vector>
  </HeadingPairs>
  <TitlesOfParts>
    <vt:vector size="42" baseType="lpstr">
      <vt:lpstr>Arial</vt:lpstr>
      <vt:lpstr>Calibri</vt:lpstr>
      <vt:lpstr>Calibri Light</vt:lpstr>
      <vt:lpstr>Thème Office</vt:lpstr>
      <vt:lpstr>Etude d’impact des modalités tarifaires de la ZLECAf sur les économies de l’Afrique Centrale</vt:lpstr>
      <vt:lpstr>Contexte: Modalités tarifaires convenues dans le cadre de la ZLECAf</vt:lpstr>
      <vt:lpstr>Applicabilité des modalités tarifaires ZLECAf</vt:lpstr>
      <vt:lpstr>Méthodologie</vt:lpstr>
      <vt:lpstr>Parmi les bases de données existantes, celle d’EORA est la plus adaptée pour l’analyse en équilibre général de la réforme envisagée et pour la couverture géographique des résultats demandés par les TDR</vt:lpstr>
      <vt:lpstr>Pour l’équilibre partiel, la méthodologie fait appel au Tariff Reform Impact Simulation Tool (TRIST) (Uniquement pour les pays de la CEMAC)</vt:lpstr>
      <vt:lpstr>Présentation PowerPoint</vt:lpstr>
      <vt:lpstr>La solution obtenue en équilibre général: croissance du bien-être (consommation réelle par tête)</vt:lpstr>
      <vt:lpstr>Quelques implications de politique économique </vt:lpstr>
      <vt:lpstr>Quelques implications de politique économique  (2)</vt:lpstr>
      <vt:lpstr>Résultats détaillés en équilibre partiel pour des pays individuels CEMAC (Cameroun, Tchad, Congo, Gabon)  Quel impact immédiat après 13 ans de mise en œuvre? </vt:lpstr>
      <vt:lpstr>CAMEROUN</vt:lpstr>
      <vt:lpstr>Baisse légère de la protection, mais l’impact n’est pas uniforme dans tous les secteurs </vt:lpstr>
      <vt:lpstr>Légère augmentation des importations et baisse des revenus</vt:lpstr>
      <vt:lpstr>Des gains de création de commerce (0,1% des importations), peu d’effet de correction de commerce, mais des diversions du commerce (0,8% des importations en provenance du reste de l’Afrique) </vt:lpstr>
      <vt:lpstr>L’impact sur la profitabilité « synthétique » des entreprises selon les canaux de transmission</vt:lpstr>
      <vt:lpstr>Quel impact à court terme sur la profitabilité des entreprises?</vt:lpstr>
      <vt:lpstr>Quel impact à court terme sur la distribution de l’emploi existant au regard de la distribution de la profitabilité de leurs entreprises?   </vt:lpstr>
      <vt:lpstr>TCHAD</vt:lpstr>
      <vt:lpstr>Baisse légère de la protection, mais l’impact n’est pas uniforme dans tous les secteurs </vt:lpstr>
      <vt:lpstr>Légère augmentation des importations et baisse des revenus</vt:lpstr>
      <vt:lpstr>Des gains de création de commerce (0,4% des importations), légère correction du commerce, et des diversions du commerce (0,5% des importations en provenance de la CEEAC et du reste de l’Afrique) </vt:lpstr>
      <vt:lpstr>L’impact sur la profitabilité « synthétique » des entreprises selon les canaux de transmission</vt:lpstr>
      <vt:lpstr>Quel impact à court terme sur la profitabilité des entreprises?</vt:lpstr>
      <vt:lpstr>Quel impact à court terme sur la distribution de l’emploi existant au regard de la distribution de la profitabilité de leurs entreprises?   </vt:lpstr>
      <vt:lpstr>CONGO</vt:lpstr>
      <vt:lpstr>Hausse légère de la protection, mais l’impact n’est pas uniforme dans tous les secteurs </vt:lpstr>
      <vt:lpstr>Légère baisse des importations et forte hausse des revenus tarifaires</vt:lpstr>
      <vt:lpstr>Des pertes en création de commerce (-0,8% des importations), légère correction du commerce, et des diversions du commerce (0,3% des importations en provenance du reste de l’Afrique) </vt:lpstr>
      <vt:lpstr>RCA</vt:lpstr>
      <vt:lpstr>Stabilité dans la protection, mais de légères variations selon les secteurs </vt:lpstr>
      <vt:lpstr>Stabilité dans les importations et recul léger des revenus</vt:lpstr>
      <vt:lpstr>Peu d’effet de création de commerce, légère correction du commerce, et des diversions du commerce (0,3% des importations en provenance de la CEEAC et du reste de l’Afrique) </vt:lpstr>
      <vt:lpstr>Gabon</vt:lpstr>
      <vt:lpstr>Hausse dans la protection, mais de légères variations selon les secteurs </vt:lpstr>
      <vt:lpstr>Baisse dans les importations et forte augmentation des revenus tarifaires et non tarifaires</vt:lpstr>
      <vt:lpstr>Pertes de création de commerce, pas d’effet de correction du commerce, et des diversions du commerce (0,3% des importations en provenance du reste de l’Afrique) </vt:lpstr>
      <vt:lpstr>Conclusions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Etude d’impact des modalités tarifaires de la ZLECAf sur les économies de l’Afrique Centrale</dc:title>
  <dc:creator>Mohamed Doumbouya</dc:creator>
  <cp:lastModifiedBy>Mohamed Doumbouya</cp:lastModifiedBy>
  <cp:revision>36</cp:revision>
  <dcterms:created xsi:type="dcterms:W3CDTF">2020-01-06T08:36:29Z</dcterms:created>
  <dcterms:modified xsi:type="dcterms:W3CDTF">2020-01-08T06:07:23Z</dcterms:modified>
</cp:coreProperties>
</file>